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6" r:id="rId2"/>
    <p:sldId id="307" r:id="rId3"/>
    <p:sldId id="319" r:id="rId4"/>
    <p:sldId id="308" r:id="rId5"/>
    <p:sldId id="300" r:id="rId6"/>
    <p:sldId id="301" r:id="rId7"/>
    <p:sldId id="303" r:id="rId8"/>
    <p:sldId id="315" r:id="rId9"/>
    <p:sldId id="305" r:id="rId10"/>
    <p:sldId id="290" r:id="rId11"/>
    <p:sldId id="281" r:id="rId12"/>
    <p:sldId id="279" r:id="rId13"/>
    <p:sldId id="277" r:id="rId14"/>
    <p:sldId id="271" r:id="rId15"/>
    <p:sldId id="287" r:id="rId16"/>
    <p:sldId id="266" r:id="rId17"/>
    <p:sldId id="318" r:id="rId18"/>
    <p:sldId id="295" r:id="rId19"/>
    <p:sldId id="296" r:id="rId20"/>
    <p:sldId id="297" r:id="rId21"/>
    <p:sldId id="298" r:id="rId22"/>
    <p:sldId id="299" r:id="rId23"/>
    <p:sldId id="293" r:id="rId24"/>
    <p:sldId id="317" r:id="rId25"/>
    <p:sldId id="316" r:id="rId26"/>
  </p:sldIdLst>
  <p:sldSz cx="12192000" cy="6858000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19" autoAdjust="0"/>
    <p:restoredTop sz="94660"/>
  </p:normalViewPr>
  <p:slideViewPr>
    <p:cSldViewPr>
      <p:cViewPr varScale="1">
        <p:scale>
          <a:sx n="116" d="100"/>
          <a:sy n="116" d="100"/>
        </p:scale>
        <p:origin x="84" y="10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E4-48CD-90C5-FFC92C77766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E4-48CD-90C5-FFC92C77766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28005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E4-48CD-90C5-FFC92C77766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26693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E4-48CD-90C5-FFC92C7776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35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Лист1!$D$4:$D$5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Лист1!$E$4:$E$5</c:f>
              <c:numCache>
                <c:formatCode>General</c:formatCode>
                <c:ptCount val="2"/>
                <c:pt idx="0">
                  <c:v>29572</c:v>
                </c:pt>
                <c:pt idx="1">
                  <c:v>26697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E4-48CD-90C5-FFC92C777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3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91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591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25241420298"/>
          <c:y val="2.7472174673817944E-2"/>
        </c:manualLayout>
      </c:layout>
      <c:overlay val="0"/>
      <c:spPr>
        <a:noFill/>
        <a:ln w="252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17779832501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9F-4863-9205-3F30EC412E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9F-4863-9205-3F30EC412E91}"/>
              </c:ext>
            </c:extLst>
          </c:dPt>
          <c:dLbls>
            <c:dLbl>
              <c:idx val="0"/>
              <c:layout>
                <c:manualLayout>
                  <c:x val="0.27715191036974757"/>
                  <c:y val="-1.54961104152774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392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70,3%</a:t>
                    </a:r>
                  </a:p>
                </c:rich>
              </c:tx>
              <c:spPr>
                <a:noFill/>
                <a:ln w="2527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9F-4863-9205-3F30EC412E9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0.11338009401071833"/>
                  <c:y val="-4.6488331245832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392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29,7%</a:t>
                    </a:r>
                  </a:p>
                </c:rich>
              </c:tx>
              <c:spPr>
                <a:noFill/>
                <a:ln w="2527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9F-4863-9205-3F30EC412E9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5270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392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112 ставок</c:v>
                </c:pt>
                <c:pt idx="1">
                  <c:v>Свободно 21,5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</c:v>
                </c:pt>
                <c:pt idx="1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9F-4863-9205-3F30EC41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2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2894260532652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289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071240834215331E-3"/>
                  <c:y val="8.358181108940005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014248166843054E-2"/>
                  <c:y val="-3.27650161590669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28496333686181E-2"/>
                  <c:y val="3.37265324810374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24221883633194E-2"/>
                  <c:y val="3.3454052428191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1B-477B-A830-60AE8890E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2019 г</c:v>
                </c:pt>
                <c:pt idx="1">
                  <c:v>II квартал 2019 г</c:v>
                </c:pt>
                <c:pt idx="2">
                  <c:v>III квартал 2019 г</c:v>
                </c:pt>
                <c:pt idx="3">
                  <c:v>IV квартал 2019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98.9</c:v>
                </c:pt>
                <c:pt idx="1">
                  <c:v>99.5</c:v>
                </c:pt>
                <c:pt idx="2">
                  <c:v>95.9</c:v>
                </c:pt>
                <c:pt idx="3">
                  <c:v>98.1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A1B-477B-A830-60AE8890E2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289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031345967054711E-2"/>
                  <c:y val="-2.65409923017906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022797066948941E-2"/>
                  <c:y val="4.58638924033316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025646700317627E-2"/>
                  <c:y val="3.31101270671417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24221883633194E-2"/>
                  <c:y val="-3.54403463028124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A1B-477B-A830-60AE8890E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2019 г</c:v>
                </c:pt>
                <c:pt idx="1">
                  <c:v>II квартал 2019 г</c:v>
                </c:pt>
                <c:pt idx="2">
                  <c:v>III квартал 2019 г</c:v>
                </c:pt>
                <c:pt idx="3">
                  <c:v>IV квартал 2019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95.6</c:v>
                </c:pt>
                <c:pt idx="1">
                  <c:v>94.4</c:v>
                </c:pt>
                <c:pt idx="2">
                  <c:v>92.8</c:v>
                </c:pt>
                <c:pt idx="3">
                  <c:v>99.8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A1B-477B-A830-60AE8890E2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289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5051607317559253E-17"/>
                  <c:y val="4.05630510271223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017097800211664E-2"/>
                  <c:y val="-3.23612467603102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025646700317627E-2"/>
                  <c:y val="3.6525377777261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A1B-477B-A830-60AE8890E2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24221883633194E-2"/>
                  <c:y val="4.00262633297461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98,6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A1B-477B-A830-60AE8890E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1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5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 2019 г</c:v>
                </c:pt>
                <c:pt idx="1">
                  <c:v>II квартал 2019 г</c:v>
                </c:pt>
                <c:pt idx="2">
                  <c:v>III квартал 2019 г</c:v>
                </c:pt>
                <c:pt idx="3">
                  <c:v>IV квартал 2019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95.7</c:v>
                </c:pt>
                <c:pt idx="1">
                  <c:v>96.8</c:v>
                </c:pt>
                <c:pt idx="2">
                  <c:v>94.3</c:v>
                </c:pt>
                <c:pt idx="3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A1B-477B-A830-60AE8890E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155936"/>
        <c:axId val="208153976"/>
      </c:lineChart>
      <c:catAx>
        <c:axId val="20815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153976"/>
        <c:crosses val="autoZero"/>
        <c:auto val="1"/>
        <c:lblAlgn val="ctr"/>
        <c:lblOffset val="100"/>
        <c:noMultiLvlLbl val="0"/>
      </c:catAx>
      <c:valAx>
        <c:axId val="208153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155936"/>
        <c:crossesAt val="1"/>
        <c:crossBetween val="between"/>
      </c:valAx>
      <c:spPr>
        <a:solidFill>
          <a:sysClr val="window" lastClr="FFFFFF"/>
        </a:solidFill>
        <a:ln w="25146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2146610350133887"/>
          <c:w val="0.55973079204397214"/>
          <c:h val="0.64581721265282499"/>
        </c:manualLayout>
      </c:layout>
      <c:doughnut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E04-486F-9471-7D20DE662C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E04-486F-9471-7D20DE662C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E04-486F-9471-7D20DE662C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E04-486F-9471-7D20DE662C2F}"/>
              </c:ext>
            </c:extLst>
          </c:dPt>
          <c:cat>
            <c:strRef>
              <c:f>Лист1!$D$26:$D$29</c:f>
              <c:strCache>
                <c:ptCount val="4"/>
                <c:pt idx="0">
                  <c:v>медицинские осмотры</c:v>
                </c:pt>
                <c:pt idx="1">
                  <c:v>     диспансеризация</c:v>
                </c:pt>
                <c:pt idx="2">
                  <c:v>     патронаж</c:v>
                </c:pt>
                <c:pt idx="3">
                  <c:v>     прочие</c:v>
                </c:pt>
              </c:strCache>
            </c:strRef>
          </c:cat>
          <c:val>
            <c:numRef>
              <c:f>Лист1!$E$26:$E$29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04-486F-9471-7D20DE662C2F}"/>
            </c:ext>
          </c:extLst>
        </c:ser>
        <c:ser>
          <c:idx val="1"/>
          <c:order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E04-486F-9471-7D20DE662C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E04-486F-9471-7D20DE662C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E04-486F-9471-7D20DE662C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E04-486F-9471-7D20DE662C2F}"/>
              </c:ext>
            </c:extLst>
          </c:dPt>
          <c:cat>
            <c:strRef>
              <c:f>Лист1!$D$26:$D$29</c:f>
              <c:strCache>
                <c:ptCount val="4"/>
                <c:pt idx="0">
                  <c:v>медицинские осмотры</c:v>
                </c:pt>
                <c:pt idx="1">
                  <c:v>     диспансеризация</c:v>
                </c:pt>
                <c:pt idx="2">
                  <c:v>     патронаж</c:v>
                </c:pt>
                <c:pt idx="3">
                  <c:v>     прочие</c:v>
                </c:pt>
              </c:strCache>
            </c:strRef>
          </c:cat>
          <c:val>
            <c:numRef>
              <c:f>Лист1!$F$26:$F$29</c:f>
              <c:numCache>
                <c:formatCode>#,##0</c:formatCode>
                <c:ptCount val="4"/>
                <c:pt idx="0">
                  <c:v>282659</c:v>
                </c:pt>
                <c:pt idx="1">
                  <c:v>2074</c:v>
                </c:pt>
                <c:pt idx="2">
                  <c:v>4272</c:v>
                </c:pt>
                <c:pt idx="3">
                  <c:v>146068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04-486F-9471-7D20DE662C2F}"/>
            </c:ext>
          </c:extLst>
        </c:ser>
        <c:ser>
          <c:idx val="2"/>
          <c:order val="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E04-486F-9471-7D20DE662C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E04-486F-9471-7D20DE662C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E04-486F-9471-7D20DE662C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E04-486F-9471-7D20DE662C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76,6%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E04-486F-9471-7D20DE662C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180807305187152E-3"/>
                  <c:y val="-2.78260920371730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E04-486F-9471-7D20DE662C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162726574668437E-2"/>
                  <c:y val="6.02898660805415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E04-486F-9471-7D20DE662C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39,4%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E04-486F-9471-7D20DE662C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21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Лист1!$D$26:$D$29</c:f>
              <c:strCache>
                <c:ptCount val="4"/>
                <c:pt idx="0">
                  <c:v>медицинские осмотры</c:v>
                </c:pt>
                <c:pt idx="1">
                  <c:v>     диспансеризация</c:v>
                </c:pt>
                <c:pt idx="2">
                  <c:v>     патронаж</c:v>
                </c:pt>
                <c:pt idx="3">
                  <c:v>     прочие</c:v>
                </c:pt>
              </c:strCache>
            </c:strRef>
          </c:cat>
          <c:val>
            <c:numRef>
              <c:f>Лист1!$G$26:$G$29</c:f>
              <c:numCache>
                <c:formatCode>0.0</c:formatCode>
                <c:ptCount val="4"/>
                <c:pt idx="0">
                  <c:v>76.360271770696855</c:v>
                </c:pt>
                <c:pt idx="1">
                  <c:v>0.56029068118271586</c:v>
                </c:pt>
                <c:pt idx="2">
                  <c:v>1.1540799373252468</c:v>
                </c:pt>
                <c:pt idx="3">
                  <c:v>39.460240703470078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E04-486F-9471-7D20DE662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37">
          <a:noFill/>
        </a:ln>
      </c:spPr>
    </c:plotArea>
    <c:legend>
      <c:legendPos val="r"/>
      <c:layout>
        <c:manualLayout>
          <c:xMode val="edge"/>
          <c:yMode val="edge"/>
          <c:x val="0.57024539101287031"/>
          <c:y val="0.10831547098279382"/>
          <c:w val="0.42975460898712958"/>
          <c:h val="0.78336869349664628"/>
        </c:manualLayout>
      </c:layout>
      <c:overlay val="0"/>
      <c:txPr>
        <a:bodyPr/>
        <a:lstStyle/>
        <a:p>
          <a:pPr>
            <a:defRPr sz="1197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18086225713482E-2"/>
          <c:y val="0.22002280225882687"/>
          <c:w val="0.64213159322166824"/>
          <c:h val="0.76180982171827993"/>
        </c:manualLayout>
      </c:layout>
      <c:doughnut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158-435C-B63F-5F62E354C52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58-435C-B63F-5F62E354C52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158-435C-B63F-5F62E354C52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58-435C-B63F-5F62E354C52A}"/>
              </c:ext>
            </c:extLst>
          </c:dPt>
          <c:dLbls>
            <c:dLbl>
              <c:idx val="0"/>
              <c:layout>
                <c:manualLayout>
                  <c:x val="-6.6427773811485166E-2"/>
                  <c:y val="-6.8925416145447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158-435C-B63F-5F62E354C5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58-435C-B63F-5F62E354C5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969910222312803E-2"/>
                  <c:y val="4.92307787727735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58-435C-B63F-5F62E354C52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83,8%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58-435C-B63F-5F62E354C5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19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Лист2!$C$6:$C$9</c:f>
              <c:strCache>
                <c:ptCount val="4"/>
                <c:pt idx="0">
                  <c:v>     из них в неотложной форме</c:v>
                </c:pt>
                <c:pt idx="1">
                  <c:v>     активных</c:v>
                </c:pt>
                <c:pt idx="2">
                  <c:v>     по диспансерному наблюдению</c:v>
                </c:pt>
                <c:pt idx="3">
                  <c:v>первичные и повторные</c:v>
                </c:pt>
              </c:strCache>
            </c:strRef>
          </c:cat>
          <c:val>
            <c:numRef>
              <c:f>Лист2!$D$6:$D$9</c:f>
              <c:numCache>
                <c:formatCode>0.0</c:formatCode>
                <c:ptCount val="4"/>
                <c:pt idx="0">
                  <c:v>3.1</c:v>
                </c:pt>
                <c:pt idx="1">
                  <c:v>7.3</c:v>
                </c:pt>
                <c:pt idx="2">
                  <c:v>4.8</c:v>
                </c:pt>
                <c:pt idx="3">
                  <c:v>84.8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58-435C-B63F-5F62E354C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3">
          <a:noFill/>
        </a:ln>
      </c:spPr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11195515313109E-2"/>
          <c:y val="0"/>
          <c:w val="0.41206474743547034"/>
          <c:h val="0.89905035804102551"/>
        </c:manualLayout>
      </c:layout>
      <c:doughnut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839-4AC7-808D-2192C388594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839-4AC7-808D-2192C38859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51624</a:t>
                    </a:r>
                  </a:p>
                  <a:p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839-4AC7-808D-2192C38859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69502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39-4AC7-808D-2192C38859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002">
                <a:noFill/>
              </a:ln>
            </c:spPr>
            <c:txPr>
              <a:bodyPr/>
              <a:lstStyle/>
              <a:p>
                <a:pPr>
                  <a:defRPr sz="138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Лист3!$C$4:$C$5</c:f>
              <c:strCache>
                <c:ptCount val="2"/>
                <c:pt idx="0">
                  <c:v> По заболеваниям                           </c:v>
                </c:pt>
                <c:pt idx="1">
                  <c:v> С профилактической и иными целями</c:v>
                </c:pt>
              </c:strCache>
            </c:strRef>
          </c:cat>
          <c:val>
            <c:numRef>
              <c:f>Лист3!$D$4:$D$5</c:f>
              <c:numCache>
                <c:formatCode>#,##0</c:formatCode>
                <c:ptCount val="2"/>
                <c:pt idx="0">
                  <c:v>51255</c:v>
                </c:pt>
                <c:pt idx="1">
                  <c:v>33673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9-4AC7-808D-2192C3885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37">
          <a:noFill/>
        </a:ln>
      </c:spPr>
    </c:plotArea>
    <c:legend>
      <c:legendPos val="r"/>
      <c:layout>
        <c:manualLayout>
          <c:xMode val="edge"/>
          <c:yMode val="edge"/>
          <c:x val="0.57218310521102211"/>
          <c:y val="4.2514655727914248E-2"/>
          <c:w val="0.42361741972336098"/>
          <c:h val="0.9547343109057475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47662058531332E-2"/>
          <c:y val="0.12829312556181399"/>
          <c:w val="0.94330467588293709"/>
          <c:h val="0.8691368472687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6D-4958-8AE4-F1CCD17F25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541203742784215E-3"/>
                  <c:y val="2.57002716943678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6D-4958-8AE4-F1CCD17F25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01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6D-4958-8AE4-F1CCD17F25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6D-4958-8AE4-F1CCD17F25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6D-4958-8AE4-F1CCD17F25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01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6D-4958-8AE4-F1CCD17F2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08153584"/>
        <c:axId val="113076040"/>
      </c:barChart>
      <c:catAx>
        <c:axId val="20815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076040"/>
        <c:crosses val="autoZero"/>
        <c:auto val="1"/>
        <c:lblAlgn val="ctr"/>
        <c:lblOffset val="100"/>
        <c:noMultiLvlLbl val="0"/>
      </c:catAx>
      <c:valAx>
        <c:axId val="1130760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8153584"/>
        <c:crosses val="autoZero"/>
        <c:crossBetween val="between"/>
      </c:valAx>
      <c:spPr>
        <a:noFill/>
        <a:ln w="25367">
          <a:noFill/>
        </a:ln>
      </c:spPr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6.9173785709218769E-4"/>
          <c:y val="1.5420124507557942E-2"/>
          <c:w val="0.96511476605964786"/>
          <c:h val="5.890249267974451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5BA-4A17-9D4F-C3C8A068BBB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5BA-4A17-9D4F-C3C8A068BBB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5BA-4A17-9D4F-C3C8A068BBB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5BA-4A17-9D4F-C3C8A068BBB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5BA-4A17-9D4F-C3C8A068BB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BA-4A17-9D4F-C3C8A068BB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BA-4A17-9D4F-C3C8A068BB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BA-4A17-9D4F-C3C8A068BB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683436090630655E-3"/>
                  <c:y val="-6.4367816091954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BA-4A17-9D4F-C3C8A068BB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07546240783803E-2"/>
                  <c:y val="-4.59770114942526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BA-4A17-9D4F-C3C8A068BB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1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Лист4!$D$25:$H$27</c:f>
              <c:multiLvlStrCache>
                <c:ptCount val="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</c:lvl>
                <c:lvl>
                  <c:pt idx="0">
                    <c:v>в данном отчетном периоде </c:v>
                  </c:pt>
                </c:lvl>
                <c:lvl>
                  <c:pt idx="0">
                    <c:v>По результатам диспансеризации</c:v>
                  </c:pt>
                </c:lvl>
              </c:multiLvlStrCache>
            </c:multiLvlStrRef>
          </c:cat>
          <c:val>
            <c:numRef>
              <c:f>Лист4!$D$28:$H$28</c:f>
              <c:numCache>
                <c:formatCode>0.0</c:formatCode>
                <c:ptCount val="5"/>
                <c:pt idx="0">
                  <c:v>27.110206751208167</c:v>
                </c:pt>
                <c:pt idx="1">
                  <c:v>59.963300752152904</c:v>
                </c:pt>
                <c:pt idx="2">
                  <c:v>10.739071981396025</c:v>
                </c:pt>
                <c:pt idx="3">
                  <c:v>0.76123687366011406</c:v>
                </c:pt>
                <c:pt idx="4">
                  <c:v>1.4261836415827913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BA-4A17-9D4F-C3C8A068B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8416797900262463"/>
          <c:y val="3.7942473685634658E-2"/>
          <c:w val="0.39916541466799405"/>
          <c:h val="0.93331024343606539"/>
        </c:manualLayout>
      </c:layout>
      <c:overlay val="0"/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Врачи</a:t>
            </a:r>
          </a:p>
        </c:rich>
      </c:tx>
      <c:layout>
        <c:manualLayout>
          <c:xMode val="edge"/>
          <c:yMode val="edge"/>
          <c:x val="0.33366711236567126"/>
          <c:y val="2.74721746738179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17779832501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84E-4233-9854-D6A25EA8AFD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84E-4233-9854-D6A25EA8AFDE}"/>
              </c:ext>
            </c:extLst>
          </c:dPt>
          <c:dLbls>
            <c:dLbl>
              <c:idx val="0"/>
              <c:layout>
                <c:manualLayout>
                  <c:x val="0.19946543638008496"/>
                  <c:y val="1.1622082811458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4E-4233-9854-D6A25EA8AFD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28062490411122"/>
                  <c:y val="-5.8110414057290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4E-4233-9854-D6A25EA8AF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281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200,25 ставок</c:v>
                </c:pt>
                <c:pt idx="1">
                  <c:v>Свободно 25,75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200.25</c:v>
                </c:pt>
                <c:pt idx="1">
                  <c:v>32.25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4E-4233-9854-D6A25EA8A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37">
          <a:noFill/>
        </a:ln>
      </c:spPr>
    </c:plotArea>
    <c:plotVisOnly val="1"/>
    <c:dispBlanksAs val="zero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94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60306376804E-2"/>
          <c:y val="1.9723838867967591E-2"/>
        </c:manualLayout>
      </c:layout>
      <c:overlay val="0"/>
      <c:spPr>
        <a:noFill/>
        <a:ln w="2530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17779832501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4F-4CCE-B4C0-364792726E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4F-4CCE-B4C0-364792726EF2}"/>
              </c:ext>
            </c:extLst>
          </c:dPt>
          <c:dLbls>
            <c:dLbl>
              <c:idx val="0"/>
              <c:layout>
                <c:manualLayout>
                  <c:x val="0.22886031843022736"/>
                  <c:y val="1.74334292587306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395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395" dirty="0" smtClean="0"/>
                      <a:t>84,1%</a:t>
                    </a:r>
                  </a:p>
                </c:rich>
              </c:tx>
              <c:spPr>
                <a:noFill/>
                <a:ln w="25304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4F-4CCE-B4C0-364792726EF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0.12807786568688123"/>
                  <c:y val="-2.51811794248258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2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395" dirty="0" smtClean="0"/>
                      <a:t>15,9%</a:t>
                    </a:r>
                  </a:p>
                </c:rich>
              </c:tx>
              <c:spPr>
                <a:noFill/>
                <a:ln w="25304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4F-4CCE-B4C0-364792726EF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530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2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232,25 ставок</c:v>
                </c:pt>
                <c:pt idx="1">
                  <c:v>Свободно 64,5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212.75</c:v>
                </c:pt>
                <c:pt idx="1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4F-4CCE-B4C0-364792726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33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0.06982</cdr:x>
      <cdr:y>0.80021</cdr:y>
    </cdr:from>
    <cdr:to>
      <cdr:x>0.8315</cdr:x>
      <cdr:y>0.94357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11138" y="2623231"/>
          <a:ext cx="2303463" cy="4699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3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b="1" dirty="0" smtClean="0">
              <a:solidFill>
                <a:schemeClr val="tx1"/>
              </a:solidFill>
            </a:rPr>
            <a:t>Занято 189 ставок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0.08496</cdr:x>
      <cdr:y>0.7945</cdr:y>
    </cdr:from>
    <cdr:to>
      <cdr:x>0.84664</cdr:x>
      <cdr:y>0.93779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6948" y="2605768"/>
          <a:ext cx="2303463" cy="4699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3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b="1" dirty="0" smtClean="0">
              <a:solidFill>
                <a:schemeClr val="tx1"/>
              </a:solidFill>
            </a:rPr>
            <a:t>Занято 179,75 ставок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0.10997</cdr:x>
      <cdr:y>0.78399</cdr:y>
    </cdr:from>
    <cdr:to>
      <cdr:x>0.87165</cdr:x>
      <cdr:y>0.92735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32580" y="2570050"/>
          <a:ext cx="2303463" cy="46997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3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b="1" dirty="0" smtClean="0">
              <a:solidFill>
                <a:schemeClr val="tx1"/>
              </a:solidFill>
            </a:rPr>
            <a:t>Занято 94,25 ставок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26217-A77C-4A66-861F-721DD71AA906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28630"/>
            <a:ext cx="2972547" cy="498008"/>
          </a:xfrm>
          <a:prstGeom prst="rect">
            <a:avLst/>
          </a:prstGeom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FAA62A-B580-477E-822D-CA98A1B87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32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6038E325-4056-4A53-AE6D-2EEC9C32F57E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77365"/>
            <a:ext cx="5487041" cy="3909042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0649447E-14FD-49C9-A446-E5101271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8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5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1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6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6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6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C4E-0CBD-48C4-9F51-8EE3C7EFB119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6157-AA84-4EEE-9E20-6D7898E3D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4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C4E5-03E6-4517-BE0D-DE8004F8F1F2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A7C4-6A8E-4FF5-A6B0-C970EF450E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7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4335-82B2-4DCC-A86A-9330D1CB614D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567B-78D8-4296-A602-9AADB0022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67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95D2-721E-40FB-BFF4-899B1F56A7F5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788D-6029-41E2-B59E-65A07F5B5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C77E-EBBB-4FC5-834B-BAA621E48692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E881-4999-4EA3-A25F-CFF24EF0A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1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E723-2F20-40B5-A6BB-1F8F5ED3C37F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C10-5236-4C6E-854A-6FAF339EEE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42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DEBF-0959-4428-9C96-19874AB16A48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F09D-DBEA-4626-8A81-24F780A35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10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A308-43F0-452D-9CCC-CBFA2B41C567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0AA1-F1A0-4C11-BFA1-37DCDF134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3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CC7E-69B6-462B-9239-4D90A5098FC0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650C-9B91-4BC7-BE56-2F815A094A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21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D544-4696-43B6-B7FF-0D179BE71E82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F8B0-F5CD-4062-94C7-C10FD4D6B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9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658C-57E0-4057-86B7-1B293F33EA4D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E515-F1A0-4B62-9E42-B9BA7C9E9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01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DCC8F-869C-4EF9-B736-310787B65C34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CB30DB-5097-4F03-932A-0FDB25A61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NUL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NULL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10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AD91B-A512-426B-9EA2-ED3C3DA4B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91E6E3-7B20-4FC2-85E7-3557771F3665}"/>
              </a:ext>
            </a:extLst>
          </p:cNvPr>
          <p:cNvSpPr txBox="1"/>
          <p:nvPr/>
        </p:nvSpPr>
        <p:spPr>
          <a:xfrm>
            <a:off x="965447" y="2571244"/>
            <a:ext cx="2574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врача ГБУЗ «ДГП № 99 ДЗМ» Рубцовой А.А.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1A0170-825B-44C6-A334-F3D7F058A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79" y="2815245"/>
            <a:ext cx="406278" cy="4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6138" y="1196975"/>
            <a:ext cx="6840537" cy="538480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79950" y="439738"/>
            <a:ext cx="6840538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2023 году в районе </a:t>
            </a: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Марфино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05350" y="333375"/>
            <a:ext cx="679132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Заголовок 1"/>
          <p:cNvSpPr txBox="1">
            <a:spLocks/>
          </p:cNvSpPr>
          <p:nvPr/>
        </p:nvSpPr>
        <p:spPr bwMode="auto">
          <a:xfrm>
            <a:off x="4705350" y="1484313"/>
            <a:ext cx="18954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5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121126</a:t>
            </a:r>
            <a:endParaRPr lang="ru-RU" altLang="ru-RU" sz="35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посещений в </a:t>
            </a:r>
            <a:r>
              <a:rPr lang="ru-RU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2023 году</a:t>
            </a: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825" y="1844675"/>
            <a:ext cx="741363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800600" y="2636838"/>
            <a:ext cx="3167063" cy="3621087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8638" y="2636838"/>
            <a:ext cx="3167062" cy="3621087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54" name="Заголовок 1"/>
          <p:cNvSpPr txBox="1">
            <a:spLocks/>
          </p:cNvSpPr>
          <p:nvPr/>
        </p:nvSpPr>
        <p:spPr bwMode="auto">
          <a:xfrm>
            <a:off x="4872038" y="2708275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Профилактические приемы</a:t>
            </a:r>
          </a:p>
        </p:txBody>
      </p:sp>
      <p:sp>
        <p:nvSpPr>
          <p:cNvPr id="6155" name="Заголовок 1"/>
          <p:cNvSpPr txBox="1">
            <a:spLocks/>
          </p:cNvSpPr>
          <p:nvPr/>
        </p:nvSpPr>
        <p:spPr bwMode="auto">
          <a:xfrm>
            <a:off x="8256588" y="2708275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Приемы по заболеванию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21725" y="5521325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Первичное в поликлинике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повторное в поликлинике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врачебные</a:t>
            </a:r>
          </a:p>
        </p:txBody>
      </p:sp>
      <p:sp>
        <p:nvSpPr>
          <p:cNvPr id="6157" name="TextBox 43"/>
          <p:cNvSpPr txBox="1">
            <a:spLocks noChangeArrowheads="1"/>
          </p:cNvSpPr>
          <p:nvPr/>
        </p:nvSpPr>
        <p:spPr bwMode="auto">
          <a:xfrm>
            <a:off x="4872038" y="6315075"/>
            <a:ext cx="626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* МО оказывает ОНСП взрослому населению</a:t>
            </a:r>
          </a:p>
        </p:txBody>
      </p:sp>
      <p:graphicFrame>
        <p:nvGraphicFramePr>
          <p:cNvPr id="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041281"/>
              </p:ext>
            </p:extLst>
          </p:nvPr>
        </p:nvGraphicFramePr>
        <p:xfrm>
          <a:off x="4800600" y="3357563"/>
          <a:ext cx="3160713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522539"/>
              </p:ext>
            </p:extLst>
          </p:nvPr>
        </p:nvGraphicFramePr>
        <p:xfrm>
          <a:off x="8256588" y="3081338"/>
          <a:ext cx="3059112" cy="257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844033"/>
              </p:ext>
            </p:extLst>
          </p:nvPr>
        </p:nvGraphicFramePr>
        <p:xfrm>
          <a:off x="7680325" y="1052513"/>
          <a:ext cx="3455988" cy="158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61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>
            <a:fillRect/>
          </a:stretch>
        </p:blipFill>
        <p:spPr bwMode="auto">
          <a:xfrm>
            <a:off x="-96838" y="-90488"/>
            <a:ext cx="4622801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22225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-2660"/>
            <a:ext cx="482441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699900" y="144141"/>
            <a:ext cx="4752975" cy="541338"/>
          </a:xfrm>
        </p:spPr>
        <p:txBody>
          <a:bodyPr/>
          <a:lstStyle/>
          <a:p>
            <a:pPr eaLnBrk="1" hangingPunct="1"/>
            <a:r>
              <a:rPr lang="ru-RU" altLang="ru-RU" sz="3000" dirty="0" smtClean="0">
                <a:latin typeface="Roboto"/>
                <a:ea typeface="Roboto"/>
                <a:cs typeface="Roboto"/>
              </a:rPr>
              <a:t>Дети-сироты, опекаемые</a:t>
            </a:r>
          </a:p>
        </p:txBody>
      </p:sp>
      <p:pic>
        <p:nvPicPr>
          <p:cNvPr id="7173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847725"/>
            <a:ext cx="7016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866774"/>
            <a:ext cx="6619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13"/>
          <p:cNvSpPr>
            <a:spLocks noChangeArrowheads="1"/>
          </p:cNvSpPr>
          <p:nvPr/>
        </p:nvSpPr>
        <p:spPr bwMode="auto">
          <a:xfrm>
            <a:off x="654050" y="6492875"/>
            <a:ext cx="449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latin typeface="Roboto"/>
                <a:ea typeface="Roboto"/>
                <a:cs typeface="Roboto"/>
              </a:rPr>
              <a:t>Итоги диспансеризации </a:t>
            </a:r>
            <a:r>
              <a:rPr lang="en-US" altLang="ru-RU" sz="1100">
                <a:latin typeface="Roboto"/>
                <a:ea typeface="Roboto"/>
                <a:cs typeface="Roboto"/>
              </a:rPr>
              <a:t>I, II, III, IV, V </a:t>
            </a:r>
            <a:r>
              <a:rPr lang="ru-RU" altLang="ru-RU" sz="1100">
                <a:latin typeface="Roboto"/>
                <a:ea typeface="Roboto"/>
                <a:cs typeface="Roboto"/>
              </a:rPr>
              <a:t>групп здоровья</a:t>
            </a:r>
          </a:p>
        </p:txBody>
      </p:sp>
      <p:pic>
        <p:nvPicPr>
          <p:cNvPr id="717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>
            <a:fillRect/>
          </a:stretch>
        </p:blipFill>
        <p:spPr bwMode="auto">
          <a:xfrm>
            <a:off x="6229350" y="-90488"/>
            <a:ext cx="5976938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679064"/>
              </p:ext>
            </p:extLst>
          </p:nvPr>
        </p:nvGraphicFramePr>
        <p:xfrm>
          <a:off x="303213" y="1663743"/>
          <a:ext cx="4927600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178" name="Прямоугольник 19"/>
          <p:cNvSpPr>
            <a:spLocks noChangeArrowheads="1"/>
          </p:cNvSpPr>
          <p:nvPr/>
        </p:nvSpPr>
        <p:spPr bwMode="auto">
          <a:xfrm>
            <a:off x="456910" y="3772737"/>
            <a:ext cx="3846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Включено в план проведения диспансеризации </a:t>
            </a:r>
            <a:endParaRPr lang="en-US" altLang="ru-RU" sz="1200" dirty="0">
              <a:latin typeface="Roboto"/>
              <a:ea typeface="Roboto"/>
              <a:cs typeface="Roboto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на текущий год с учетом возрастной категории</a:t>
            </a:r>
          </a:p>
        </p:txBody>
      </p:sp>
      <p:sp>
        <p:nvSpPr>
          <p:cNvPr id="7179" name="Прямоугольник 20"/>
          <p:cNvSpPr>
            <a:spLocks noChangeArrowheads="1"/>
          </p:cNvSpPr>
          <p:nvPr/>
        </p:nvSpPr>
        <p:spPr bwMode="auto">
          <a:xfrm>
            <a:off x="447675" y="2352675"/>
            <a:ext cx="4494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Прошли </a:t>
            </a:r>
            <a:endParaRPr lang="en-US" altLang="ru-RU" sz="1200">
              <a:latin typeface="Roboto"/>
              <a:ea typeface="Roboto"/>
              <a:cs typeface="Roboto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диспансеризацию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9925" y="2919413"/>
            <a:ext cx="2232025" cy="3651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81" name="Заголовок 1"/>
          <p:cNvSpPr txBox="1">
            <a:spLocks/>
          </p:cNvSpPr>
          <p:nvPr/>
        </p:nvSpPr>
        <p:spPr bwMode="auto">
          <a:xfrm>
            <a:off x="534988" y="4811713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30</a:t>
            </a:r>
            <a:r>
              <a:rPr lang="ru-RU" altLang="ru-RU" sz="1200" dirty="0" smtClean="0">
                <a:latin typeface="Roboto"/>
                <a:ea typeface="Roboto"/>
                <a:cs typeface="Roboto"/>
              </a:rPr>
              <a:t>чел</a:t>
            </a:r>
            <a:r>
              <a:rPr lang="ru-RU" altLang="ru-RU" sz="1200" dirty="0">
                <a:latin typeface="Roboto"/>
                <a:ea typeface="Roboto"/>
                <a:cs typeface="Roboto"/>
              </a:rPr>
              <a:t>. , из них: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623888" y="2497138"/>
            <a:ext cx="10944225" cy="3032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768350" y="2832100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7662</a:t>
            </a:r>
            <a:endParaRPr lang="ru-RU" altLang="ru-RU" sz="1200" dirty="0">
              <a:latin typeface="Roboto"/>
              <a:ea typeface="Roboto"/>
              <a:cs typeface="Roboto"/>
            </a:endParaRPr>
          </a:p>
        </p:txBody>
      </p:sp>
      <p:sp>
        <p:nvSpPr>
          <p:cNvPr id="8196" name="Прямоугольник 50"/>
          <p:cNvSpPr>
            <a:spLocks noChangeArrowheads="1"/>
          </p:cNvSpPr>
          <p:nvPr/>
        </p:nvSpPr>
        <p:spPr bwMode="auto">
          <a:xfrm>
            <a:off x="1793875" y="2492375"/>
            <a:ext cx="862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4567464" y="2814016"/>
            <a:ext cx="22336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7662</a:t>
            </a:r>
            <a:endParaRPr lang="ru-RU" altLang="ru-RU" sz="1200" dirty="0">
              <a:latin typeface="Roboto"/>
              <a:ea typeface="Roboto"/>
              <a:cs typeface="Roboto"/>
            </a:endParaRPr>
          </a:p>
        </p:txBody>
      </p:sp>
      <p:sp>
        <p:nvSpPr>
          <p:cNvPr id="8198" name="Заголовок 1"/>
          <p:cNvSpPr txBox="1">
            <a:spLocks/>
          </p:cNvSpPr>
          <p:nvPr/>
        </p:nvSpPr>
        <p:spPr bwMode="auto">
          <a:xfrm>
            <a:off x="8314491" y="2814016"/>
            <a:ext cx="2232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100 </a:t>
            </a:r>
            <a:r>
              <a:rPr lang="ru-RU" altLang="ru-RU" sz="1200" dirty="0">
                <a:latin typeface="Roboto"/>
                <a:ea typeface="Roboto"/>
                <a:cs typeface="Roboto"/>
              </a:rPr>
              <a:t>%</a:t>
            </a:r>
          </a:p>
        </p:txBody>
      </p:sp>
      <p:sp>
        <p:nvSpPr>
          <p:cNvPr id="8199" name="Прямоугольник 65"/>
          <p:cNvSpPr>
            <a:spLocks noChangeArrowheads="1"/>
          </p:cNvSpPr>
          <p:nvPr/>
        </p:nvSpPr>
        <p:spPr bwMode="auto">
          <a:xfrm>
            <a:off x="479425" y="3465513"/>
            <a:ext cx="1108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Прямоугольник 40"/>
          <p:cNvSpPr>
            <a:spLocks noChangeArrowheads="1"/>
          </p:cNvSpPr>
          <p:nvPr/>
        </p:nvSpPr>
        <p:spPr bwMode="auto">
          <a:xfrm>
            <a:off x="1793875" y="1527175"/>
            <a:ext cx="214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План</a:t>
            </a:r>
          </a:p>
        </p:txBody>
      </p:sp>
      <p:sp>
        <p:nvSpPr>
          <p:cNvPr id="8202" name="Прямоугольник 41"/>
          <p:cNvSpPr>
            <a:spLocks noChangeArrowheads="1"/>
          </p:cNvSpPr>
          <p:nvPr/>
        </p:nvSpPr>
        <p:spPr bwMode="auto">
          <a:xfrm>
            <a:off x="5565775" y="1527175"/>
            <a:ext cx="2141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Факт выполнения</a:t>
            </a:r>
          </a:p>
        </p:txBody>
      </p:sp>
      <p:sp>
        <p:nvSpPr>
          <p:cNvPr id="8203" name="Прямоугольник 42"/>
          <p:cNvSpPr>
            <a:spLocks noChangeArrowheads="1"/>
          </p:cNvSpPr>
          <p:nvPr/>
        </p:nvSpPr>
        <p:spPr bwMode="auto">
          <a:xfrm>
            <a:off x="9336088" y="1527175"/>
            <a:ext cx="2141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Доля выполнения</a:t>
            </a:r>
          </a:p>
        </p:txBody>
      </p:sp>
      <p:sp>
        <p:nvSpPr>
          <p:cNvPr id="820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541338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Профилактические осмотры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488" y="1268413"/>
            <a:ext cx="863600" cy="865187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7888" y="1268413"/>
            <a:ext cx="1006475" cy="1004887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7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4525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вал 32"/>
          <p:cNvSpPr/>
          <p:nvPr/>
        </p:nvSpPr>
        <p:spPr>
          <a:xfrm>
            <a:off x="4656138" y="1268413"/>
            <a:ext cx="1004887" cy="1004887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9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509713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14509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306638"/>
              </p:ext>
            </p:extLst>
          </p:nvPr>
        </p:nvGraphicFramePr>
        <p:xfrm>
          <a:off x="1992313" y="4030663"/>
          <a:ext cx="827722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479425" y="3413125"/>
            <a:ext cx="10945813" cy="3032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Итоги профилактических осмотров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119063" y="0"/>
            <a:ext cx="121920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5" y="1628775"/>
            <a:ext cx="5233988" cy="464661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59600" y="1652588"/>
            <a:ext cx="4297363" cy="4297362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313" y="3860800"/>
            <a:ext cx="814387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975" y="1628775"/>
            <a:ext cx="4763" cy="4392613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839788" y="1628775"/>
            <a:ext cx="518477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</a:t>
            </a:r>
            <a:r>
              <a:rPr lang="en-US" altLang="ru-RU" sz="1400">
                <a:latin typeface="Roboto"/>
                <a:ea typeface="Roboto"/>
                <a:cs typeface="Roboto"/>
              </a:rPr>
              <a:t> </a:t>
            </a:r>
            <a:r>
              <a:rPr lang="ru-RU" altLang="ru-RU" sz="1400">
                <a:latin typeface="Roboto"/>
                <a:ea typeface="Roboto"/>
                <a:cs typeface="Roboto"/>
              </a:rPr>
              <a:t>против гепатита В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гепатита 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Ревакцинация против гепатита 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кори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Ревакцинация против кори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краснухи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Ревакцинация против краснухи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дифтерии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Ревакцинация против дифтерии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паротита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столбняка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коклюша</a:t>
            </a:r>
            <a:br>
              <a:rPr lang="ru-RU" altLang="ru-RU" sz="1400">
                <a:latin typeface="Roboto"/>
                <a:ea typeface="Roboto"/>
                <a:cs typeface="Roboto"/>
              </a:rPr>
            </a:br>
            <a:r>
              <a:rPr lang="ru-RU" altLang="ru-RU" sz="1400">
                <a:latin typeface="Roboto"/>
                <a:ea typeface="Roboto"/>
                <a:cs typeface="Roboto"/>
              </a:rPr>
              <a:t>Вакцинация против пневмококковой инфекции</a:t>
            </a:r>
            <a:br>
              <a:rPr lang="ru-RU" altLang="ru-RU" sz="1400">
                <a:latin typeface="Roboto"/>
                <a:ea typeface="Roboto"/>
                <a:cs typeface="Roboto"/>
              </a:rPr>
            </a:br>
            <a:r>
              <a:rPr lang="ru-RU" altLang="ru-RU" sz="1400">
                <a:latin typeface="Roboto"/>
                <a:ea typeface="Roboto"/>
                <a:cs typeface="Roboto"/>
              </a:rPr>
              <a:t>Ревакцинация против пневмококковой инфекции</a:t>
            </a:r>
          </a:p>
        </p:txBody>
      </p:sp>
      <p:sp>
        <p:nvSpPr>
          <p:cNvPr id="922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1161713" cy="1008063"/>
          </a:xfrm>
        </p:spPr>
        <p:txBody>
          <a:bodyPr anchor="t"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Прививочная работа: гепатит, корь, краснуха, дифтерия</a:t>
            </a:r>
          </a:p>
        </p:txBody>
      </p:sp>
      <p:sp>
        <p:nvSpPr>
          <p:cNvPr id="9226" name="Прямоугольник 17"/>
          <p:cNvSpPr>
            <a:spLocks noChangeArrowheads="1"/>
          </p:cNvSpPr>
          <p:nvPr/>
        </p:nvSpPr>
        <p:spPr bwMode="auto">
          <a:xfrm>
            <a:off x="7608888" y="4872038"/>
            <a:ext cx="30241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000" dirty="0" smtClean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99,8%</a:t>
            </a:r>
            <a:endParaRPr lang="ru-RU" altLang="ru-RU" sz="5000" dirty="0">
              <a:solidFill>
                <a:schemeClr val="bg1"/>
              </a:solidFill>
            </a:endParaRPr>
          </a:p>
        </p:txBody>
      </p:sp>
      <p:sp>
        <p:nvSpPr>
          <p:cNvPr id="9227" name="Прямоугольник 18"/>
          <p:cNvSpPr>
            <a:spLocks noChangeArrowheads="1"/>
          </p:cNvSpPr>
          <p:nvPr/>
        </p:nvSpPr>
        <p:spPr bwMode="auto">
          <a:xfrm>
            <a:off x="7305675" y="4160838"/>
            <a:ext cx="3673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Все планы по вакцинации </a:t>
            </a:r>
            <a:br>
              <a:rPr lang="ru-RU" altLang="ru-RU" sz="16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ru-RU" altLang="ru-RU" sz="16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на </a:t>
            </a:r>
            <a:r>
              <a:rPr lang="ru-RU" altLang="ru-RU" sz="1600" dirty="0" smtClean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2023 </a:t>
            </a:r>
            <a:r>
              <a:rPr lang="ru-RU" altLang="ru-RU" sz="16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год выполнены на</a:t>
            </a:r>
          </a:p>
        </p:txBody>
      </p:sp>
      <p:pic>
        <p:nvPicPr>
          <p:cNvPr id="9228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205038"/>
            <a:ext cx="19891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-30163" y="-117475"/>
            <a:ext cx="12192001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338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Показатели</a:t>
            </a:r>
            <a:r>
              <a:rPr lang="en-US" altLang="ru-RU" sz="3000" smtClean="0">
                <a:latin typeface="Roboto"/>
                <a:ea typeface="Roboto"/>
                <a:cs typeface="Roboto"/>
              </a:rPr>
              <a:t> </a:t>
            </a:r>
            <a:r>
              <a:rPr lang="ru-RU" altLang="ru-RU" sz="3000" smtClean="0">
                <a:latin typeface="Roboto"/>
                <a:ea typeface="Roboto"/>
                <a:cs typeface="Roboto"/>
              </a:rPr>
              <a:t>заболеваемости 0 - 14 лет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5538"/>
            <a:ext cx="10801350" cy="5183187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32063" y="1724025"/>
            <a:ext cx="1598612" cy="4249738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381500" y="1690688"/>
            <a:ext cx="1584325" cy="424973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80138" y="1724025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86701" y="1691481"/>
            <a:ext cx="1582737" cy="4248150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50" y="1739900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1" name="Заголовок 1"/>
          <p:cNvSpPr txBox="1">
            <a:spLocks/>
          </p:cNvSpPr>
          <p:nvPr/>
        </p:nvSpPr>
        <p:spPr bwMode="auto">
          <a:xfrm>
            <a:off x="2495550" y="2252663"/>
            <a:ext cx="158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глаза и его придаточного аппарата</a:t>
            </a:r>
          </a:p>
        </p:txBody>
      </p:sp>
      <p:sp>
        <p:nvSpPr>
          <p:cNvPr id="10252" name="Заголовок 1"/>
          <p:cNvSpPr txBox="1">
            <a:spLocks/>
          </p:cNvSpPr>
          <p:nvPr/>
        </p:nvSpPr>
        <p:spPr bwMode="auto">
          <a:xfrm>
            <a:off x="4295775" y="2246313"/>
            <a:ext cx="1439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органов дыхания</a:t>
            </a:r>
          </a:p>
        </p:txBody>
      </p:sp>
      <p:sp>
        <p:nvSpPr>
          <p:cNvPr id="10253" name="Заголовок 1"/>
          <p:cNvSpPr txBox="1">
            <a:spLocks/>
          </p:cNvSpPr>
          <p:nvPr/>
        </p:nvSpPr>
        <p:spPr bwMode="auto">
          <a:xfrm>
            <a:off x="6096000" y="2246313"/>
            <a:ext cx="1439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органов пищеварения</a:t>
            </a:r>
          </a:p>
        </p:txBody>
      </p:sp>
      <p:sp>
        <p:nvSpPr>
          <p:cNvPr id="10254" name="Заголовок 1"/>
          <p:cNvSpPr txBox="1">
            <a:spLocks/>
          </p:cNvSpPr>
          <p:nvPr/>
        </p:nvSpPr>
        <p:spPr bwMode="auto">
          <a:xfrm>
            <a:off x="7896225" y="2239963"/>
            <a:ext cx="1439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костно-мышечной системы</a:t>
            </a:r>
          </a:p>
        </p:txBody>
      </p:sp>
      <p:sp>
        <p:nvSpPr>
          <p:cNvPr id="10255" name="Заголовок 1"/>
          <p:cNvSpPr txBox="1">
            <a:spLocks/>
          </p:cNvSpPr>
          <p:nvPr/>
        </p:nvSpPr>
        <p:spPr bwMode="auto">
          <a:xfrm>
            <a:off x="9696450" y="2239963"/>
            <a:ext cx="1439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мочеполовой системы</a:t>
            </a:r>
          </a:p>
        </p:txBody>
      </p:sp>
      <p:sp>
        <p:nvSpPr>
          <p:cNvPr id="10256" name="Заголовок 1"/>
          <p:cNvSpPr txBox="1">
            <a:spLocks/>
          </p:cNvSpPr>
          <p:nvPr/>
        </p:nvSpPr>
        <p:spPr bwMode="auto">
          <a:xfrm rot="16200000">
            <a:off x="2255838" y="4156943"/>
            <a:ext cx="12747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1033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 rot="16200000">
            <a:off x="6211888" y="4556125"/>
            <a:ext cx="709612" cy="306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 rot="16200000">
            <a:off x="4334368" y="2885281"/>
            <a:ext cx="768350" cy="306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7252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 rot="16200000">
            <a:off x="7849395" y="4215888"/>
            <a:ext cx="976312" cy="30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 rot="16200000">
            <a:off x="9848850" y="4708525"/>
            <a:ext cx="711200" cy="30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359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61" name="Заголовок 1"/>
          <p:cNvSpPr txBox="1">
            <a:spLocks/>
          </p:cNvSpPr>
          <p:nvPr/>
        </p:nvSpPr>
        <p:spPr bwMode="auto">
          <a:xfrm rot="16200000">
            <a:off x="3004498" y="4269659"/>
            <a:ext cx="1274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1007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0262" name="Заголовок 1"/>
          <p:cNvSpPr txBox="1">
            <a:spLocks/>
          </p:cNvSpPr>
          <p:nvPr/>
        </p:nvSpPr>
        <p:spPr bwMode="auto">
          <a:xfrm rot="16200000">
            <a:off x="5034606" y="3101976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7119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0263" name="Заголовок 1"/>
          <p:cNvSpPr txBox="1">
            <a:spLocks/>
          </p:cNvSpPr>
          <p:nvPr/>
        </p:nvSpPr>
        <p:spPr bwMode="auto">
          <a:xfrm rot="-5400000">
            <a:off x="6909594" y="4681538"/>
            <a:ext cx="6651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355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0264" name="Заголовок 1"/>
          <p:cNvSpPr txBox="1">
            <a:spLocks/>
          </p:cNvSpPr>
          <p:nvPr/>
        </p:nvSpPr>
        <p:spPr bwMode="auto">
          <a:xfrm rot="16200000">
            <a:off x="8483600" y="4295235"/>
            <a:ext cx="9366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584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0265" name="Заголовок 1"/>
          <p:cNvSpPr txBox="1">
            <a:spLocks/>
          </p:cNvSpPr>
          <p:nvPr/>
        </p:nvSpPr>
        <p:spPr bwMode="auto">
          <a:xfrm rot="-5400000">
            <a:off x="10429082" y="4712494"/>
            <a:ext cx="7112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352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778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18013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23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463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68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1" name="Рисунок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605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Рисунок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4430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485900"/>
            <a:ext cx="5381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Рисунок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1466850"/>
            <a:ext cx="5699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Рисунок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221163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2770188" y="4926013"/>
            <a:ext cx="341312" cy="728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3473450" y="5084763"/>
            <a:ext cx="333375" cy="59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552950" y="3559175"/>
            <a:ext cx="346075" cy="2124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295900" y="3666405"/>
            <a:ext cx="311150" cy="2016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400800" y="5084763"/>
            <a:ext cx="298450" cy="598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7104063" y="5173662"/>
            <a:ext cx="276225" cy="50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8161338" y="4879975"/>
            <a:ext cx="273050" cy="795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789988" y="4941168"/>
            <a:ext cx="333375" cy="713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10059988" y="5214938"/>
            <a:ext cx="263525" cy="477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0666413" y="5249863"/>
            <a:ext cx="307975" cy="433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86" name="TextBox 112"/>
          <p:cNvSpPr txBox="1">
            <a:spLocks noChangeArrowheads="1"/>
          </p:cNvSpPr>
          <p:nvPr/>
        </p:nvSpPr>
        <p:spPr bwMode="auto">
          <a:xfrm>
            <a:off x="24955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</a:t>
            </a:r>
            <a:r>
              <a:rPr lang="en-US" altLang="ru-RU" sz="1000" dirty="0" smtClean="0">
                <a:latin typeface="Roboto"/>
                <a:ea typeface="Roboto"/>
                <a:cs typeface="Roboto"/>
              </a:rPr>
              <a:t>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87" name="TextBox 113"/>
          <p:cNvSpPr txBox="1">
            <a:spLocks noChangeArrowheads="1"/>
          </p:cNvSpPr>
          <p:nvPr/>
        </p:nvSpPr>
        <p:spPr bwMode="auto">
          <a:xfrm>
            <a:off x="319087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88" name="TextBox 114"/>
          <p:cNvSpPr txBox="1">
            <a:spLocks noChangeArrowheads="1"/>
          </p:cNvSpPr>
          <p:nvPr/>
        </p:nvSpPr>
        <p:spPr bwMode="auto">
          <a:xfrm>
            <a:off x="431800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89" name="TextBox 115"/>
          <p:cNvSpPr txBox="1">
            <a:spLocks noChangeArrowheads="1"/>
          </p:cNvSpPr>
          <p:nvPr/>
        </p:nvSpPr>
        <p:spPr bwMode="auto">
          <a:xfrm>
            <a:off x="501332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90" name="TextBox 116"/>
          <p:cNvSpPr txBox="1">
            <a:spLocks noChangeArrowheads="1"/>
          </p:cNvSpPr>
          <p:nvPr/>
        </p:nvSpPr>
        <p:spPr bwMode="auto">
          <a:xfrm>
            <a:off x="61023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91" name="TextBox 117"/>
          <p:cNvSpPr txBox="1">
            <a:spLocks noChangeArrowheads="1"/>
          </p:cNvSpPr>
          <p:nvPr/>
        </p:nvSpPr>
        <p:spPr bwMode="auto">
          <a:xfrm>
            <a:off x="679767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92" name="TextBox 118"/>
          <p:cNvSpPr txBox="1">
            <a:spLocks noChangeArrowheads="1"/>
          </p:cNvSpPr>
          <p:nvPr/>
        </p:nvSpPr>
        <p:spPr bwMode="auto">
          <a:xfrm>
            <a:off x="789622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</a:t>
            </a:r>
            <a:r>
              <a:rPr lang="en-US" altLang="ru-RU" sz="1000" dirty="0" smtClean="0">
                <a:latin typeface="Roboto"/>
                <a:ea typeface="Roboto"/>
                <a:cs typeface="Roboto"/>
              </a:rPr>
              <a:t>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93" name="TextBox 119"/>
          <p:cNvSpPr txBox="1">
            <a:spLocks noChangeArrowheads="1"/>
          </p:cNvSpPr>
          <p:nvPr/>
        </p:nvSpPr>
        <p:spPr bwMode="auto">
          <a:xfrm>
            <a:off x="85915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94" name="TextBox 120"/>
          <p:cNvSpPr txBox="1">
            <a:spLocks noChangeArrowheads="1"/>
          </p:cNvSpPr>
          <p:nvPr/>
        </p:nvSpPr>
        <p:spPr bwMode="auto">
          <a:xfrm>
            <a:off x="9715500" y="56943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0295" name="TextBox 121"/>
          <p:cNvSpPr txBox="1">
            <a:spLocks noChangeArrowheads="1"/>
          </p:cNvSpPr>
          <p:nvPr/>
        </p:nvSpPr>
        <p:spPr bwMode="auto">
          <a:xfrm>
            <a:off x="10410825" y="56943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-130175" y="-10953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338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Показатели</a:t>
            </a:r>
            <a:r>
              <a:rPr lang="en-US" altLang="ru-RU" sz="3000" smtClean="0">
                <a:latin typeface="Roboto"/>
                <a:ea typeface="Roboto"/>
                <a:cs typeface="Roboto"/>
              </a:rPr>
              <a:t> </a:t>
            </a:r>
            <a:r>
              <a:rPr lang="ru-RU" altLang="ru-RU" sz="3000" smtClean="0">
                <a:latin typeface="Roboto"/>
                <a:ea typeface="Roboto"/>
                <a:cs typeface="Roboto"/>
              </a:rPr>
              <a:t>заболеваемости 15-17 лет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5538"/>
            <a:ext cx="10801350" cy="5183187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32063" y="1724025"/>
            <a:ext cx="1598612" cy="4249738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30713" y="1839119"/>
            <a:ext cx="1584325" cy="424973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64263" y="1738313"/>
            <a:ext cx="1584325" cy="424973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86700" y="1556544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50" y="1700808"/>
            <a:ext cx="1584325" cy="4248150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5" name="Заголовок 1"/>
          <p:cNvSpPr txBox="1">
            <a:spLocks/>
          </p:cNvSpPr>
          <p:nvPr/>
        </p:nvSpPr>
        <p:spPr bwMode="auto">
          <a:xfrm>
            <a:off x="2495550" y="2252663"/>
            <a:ext cx="15843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глаза и его придаточного аппарата</a:t>
            </a:r>
          </a:p>
        </p:txBody>
      </p:sp>
      <p:sp>
        <p:nvSpPr>
          <p:cNvPr id="11276" name="Заголовок 1"/>
          <p:cNvSpPr txBox="1">
            <a:spLocks/>
          </p:cNvSpPr>
          <p:nvPr/>
        </p:nvSpPr>
        <p:spPr bwMode="auto">
          <a:xfrm>
            <a:off x="4295775" y="2246313"/>
            <a:ext cx="1439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органов дыхания</a:t>
            </a:r>
          </a:p>
        </p:txBody>
      </p:sp>
      <p:sp>
        <p:nvSpPr>
          <p:cNvPr id="11277" name="Заголовок 1"/>
          <p:cNvSpPr txBox="1">
            <a:spLocks/>
          </p:cNvSpPr>
          <p:nvPr/>
        </p:nvSpPr>
        <p:spPr bwMode="auto">
          <a:xfrm>
            <a:off x="6096000" y="2246313"/>
            <a:ext cx="1439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органов пищеварения</a:t>
            </a:r>
          </a:p>
        </p:txBody>
      </p:sp>
      <p:sp>
        <p:nvSpPr>
          <p:cNvPr id="11278" name="Заголовок 1"/>
          <p:cNvSpPr txBox="1">
            <a:spLocks/>
          </p:cNvSpPr>
          <p:nvPr/>
        </p:nvSpPr>
        <p:spPr bwMode="auto">
          <a:xfrm>
            <a:off x="7896225" y="2239963"/>
            <a:ext cx="1439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костно-мышечной системы</a:t>
            </a:r>
          </a:p>
        </p:txBody>
      </p:sp>
      <p:sp>
        <p:nvSpPr>
          <p:cNvPr id="11279" name="Заголовок 1"/>
          <p:cNvSpPr txBox="1">
            <a:spLocks/>
          </p:cNvSpPr>
          <p:nvPr/>
        </p:nvSpPr>
        <p:spPr bwMode="auto">
          <a:xfrm>
            <a:off x="9696450" y="2239963"/>
            <a:ext cx="1439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Болезни мочеполовой системы</a:t>
            </a:r>
          </a:p>
        </p:txBody>
      </p:sp>
      <p:sp>
        <p:nvSpPr>
          <p:cNvPr id="11280" name="Заголовок 1"/>
          <p:cNvSpPr txBox="1">
            <a:spLocks/>
          </p:cNvSpPr>
          <p:nvPr/>
        </p:nvSpPr>
        <p:spPr bwMode="auto">
          <a:xfrm rot="-5400000">
            <a:off x="2282031" y="4047332"/>
            <a:ext cx="1273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163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 rot="16200000">
            <a:off x="6229351" y="4575174"/>
            <a:ext cx="708025" cy="3079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65</a:t>
            </a:r>
            <a:endParaRPr lang="ru-RU" altLang="ru-RU" sz="1600" dirty="0">
              <a:latin typeface="Roboto"/>
              <a:ea typeface="Roboto"/>
              <a:cs typeface="Roboto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 rot="16200000">
            <a:off x="4360863" y="3741659"/>
            <a:ext cx="768350" cy="3079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354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 rot="16200000">
            <a:off x="7839869" y="4299744"/>
            <a:ext cx="976312" cy="30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122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 rot="16200000">
            <a:off x="9858375" y="4773613"/>
            <a:ext cx="711200" cy="30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63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85" name="Заголовок 1"/>
          <p:cNvSpPr txBox="1">
            <a:spLocks/>
          </p:cNvSpPr>
          <p:nvPr/>
        </p:nvSpPr>
        <p:spPr bwMode="auto">
          <a:xfrm rot="-5400000">
            <a:off x="3009107" y="3988066"/>
            <a:ext cx="12747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165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1286" name="Заголовок 1"/>
          <p:cNvSpPr txBox="1">
            <a:spLocks/>
          </p:cNvSpPr>
          <p:nvPr/>
        </p:nvSpPr>
        <p:spPr bwMode="auto">
          <a:xfrm rot="-5400000">
            <a:off x="5045870" y="3825874"/>
            <a:ext cx="768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349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1287" name="Заголовок 1"/>
          <p:cNvSpPr txBox="1">
            <a:spLocks/>
          </p:cNvSpPr>
          <p:nvPr/>
        </p:nvSpPr>
        <p:spPr bwMode="auto">
          <a:xfrm rot="-5400000">
            <a:off x="6940551" y="4603192"/>
            <a:ext cx="558799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67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1288" name="Заголовок 1"/>
          <p:cNvSpPr txBox="1">
            <a:spLocks/>
          </p:cNvSpPr>
          <p:nvPr/>
        </p:nvSpPr>
        <p:spPr bwMode="auto">
          <a:xfrm rot="-5400000">
            <a:off x="8487569" y="4431506"/>
            <a:ext cx="9366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120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11289" name="Заголовок 1"/>
          <p:cNvSpPr txBox="1">
            <a:spLocks/>
          </p:cNvSpPr>
          <p:nvPr/>
        </p:nvSpPr>
        <p:spPr bwMode="auto">
          <a:xfrm rot="16200000">
            <a:off x="10448912" y="4811283"/>
            <a:ext cx="711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Roboto"/>
                <a:ea typeface="Roboto"/>
                <a:cs typeface="Roboto"/>
              </a:rPr>
              <a:t>64</a:t>
            </a:r>
            <a:endParaRPr lang="ru-RU" altLang="ru-RU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778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18013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23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463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688" y="1296988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95" name="Рисунок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605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Рисунок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4430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Рисунок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485900"/>
            <a:ext cx="5381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Рисунок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1466850"/>
            <a:ext cx="5699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Рисунок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221163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2770188" y="4851400"/>
            <a:ext cx="341312" cy="80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3473450" y="4830764"/>
            <a:ext cx="333375" cy="850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548188" y="4375149"/>
            <a:ext cx="350837" cy="1308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270500" y="4459288"/>
            <a:ext cx="336550" cy="1223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413500" y="5054601"/>
            <a:ext cx="28575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7078663" y="5022850"/>
            <a:ext cx="301625" cy="660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8107363" y="5022850"/>
            <a:ext cx="327025" cy="652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8788400" y="5022850"/>
            <a:ext cx="334963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10052050" y="5313728"/>
            <a:ext cx="271463" cy="37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0671072" y="5281614"/>
            <a:ext cx="284162" cy="39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10" name="TextBox 112"/>
          <p:cNvSpPr txBox="1">
            <a:spLocks noChangeArrowheads="1"/>
          </p:cNvSpPr>
          <p:nvPr/>
        </p:nvSpPr>
        <p:spPr bwMode="auto">
          <a:xfrm>
            <a:off x="24955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1311" name="TextBox 113"/>
          <p:cNvSpPr txBox="1">
            <a:spLocks noChangeArrowheads="1"/>
          </p:cNvSpPr>
          <p:nvPr/>
        </p:nvSpPr>
        <p:spPr bwMode="auto">
          <a:xfrm>
            <a:off x="3210869" y="56816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</a:t>
            </a:r>
            <a:r>
              <a:rPr lang="ru-RU" altLang="ru-RU" sz="1000" dirty="0"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1312" name="TextBox 114"/>
          <p:cNvSpPr txBox="1">
            <a:spLocks noChangeArrowheads="1"/>
          </p:cNvSpPr>
          <p:nvPr/>
        </p:nvSpPr>
        <p:spPr bwMode="auto">
          <a:xfrm>
            <a:off x="431800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3" name="TextBox 115"/>
          <p:cNvSpPr txBox="1">
            <a:spLocks noChangeArrowheads="1"/>
          </p:cNvSpPr>
          <p:nvPr/>
        </p:nvSpPr>
        <p:spPr bwMode="auto">
          <a:xfrm>
            <a:off x="501332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4" name="TextBox 116"/>
          <p:cNvSpPr txBox="1">
            <a:spLocks noChangeArrowheads="1"/>
          </p:cNvSpPr>
          <p:nvPr/>
        </p:nvSpPr>
        <p:spPr bwMode="auto">
          <a:xfrm>
            <a:off x="61023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5" name="TextBox 117"/>
          <p:cNvSpPr txBox="1">
            <a:spLocks noChangeArrowheads="1"/>
          </p:cNvSpPr>
          <p:nvPr/>
        </p:nvSpPr>
        <p:spPr bwMode="auto">
          <a:xfrm>
            <a:off x="679767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6" name="TextBox 118"/>
          <p:cNvSpPr txBox="1">
            <a:spLocks noChangeArrowheads="1"/>
          </p:cNvSpPr>
          <p:nvPr/>
        </p:nvSpPr>
        <p:spPr bwMode="auto">
          <a:xfrm>
            <a:off x="7896225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7" name="TextBox 119"/>
          <p:cNvSpPr txBox="1">
            <a:spLocks noChangeArrowheads="1"/>
          </p:cNvSpPr>
          <p:nvPr/>
        </p:nvSpPr>
        <p:spPr bwMode="auto">
          <a:xfrm>
            <a:off x="8591550" y="5694363"/>
            <a:ext cx="86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8" name="TextBox 120"/>
          <p:cNvSpPr txBox="1">
            <a:spLocks noChangeArrowheads="1"/>
          </p:cNvSpPr>
          <p:nvPr/>
        </p:nvSpPr>
        <p:spPr bwMode="auto">
          <a:xfrm>
            <a:off x="9715500" y="56943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2022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  <p:sp>
        <p:nvSpPr>
          <p:cNvPr id="11319" name="TextBox 121"/>
          <p:cNvSpPr txBox="1">
            <a:spLocks noChangeArrowheads="1"/>
          </p:cNvSpPr>
          <p:nvPr/>
        </p:nvSpPr>
        <p:spPr bwMode="auto">
          <a:xfrm>
            <a:off x="10410825" y="5694363"/>
            <a:ext cx="865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Roboto"/>
                <a:ea typeface="Roboto"/>
                <a:cs typeface="Roboto"/>
              </a:rPr>
              <a:t>2023 год</a:t>
            </a:r>
            <a:endParaRPr lang="ru-RU" altLang="ru-RU" sz="1000" dirty="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29913" cy="825500"/>
          </a:xfrm>
        </p:spPr>
        <p:txBody>
          <a:bodyPr anchor="t"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Повышение комфорта пребывания в поликлинике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Прямоугольник 33"/>
          <p:cNvSpPr>
            <a:spLocks noChangeArrowheads="1"/>
          </p:cNvSpPr>
          <p:nvPr/>
        </p:nvSpPr>
        <p:spPr bwMode="auto">
          <a:xfrm>
            <a:off x="695325" y="1317625"/>
            <a:ext cx="1088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Roboto"/>
                <a:ea typeface="Roboto"/>
                <a:cs typeface="Roboto"/>
              </a:rPr>
              <a:t>С целью исключения неудобств для пациентов:</a:t>
            </a:r>
          </a:p>
        </p:txBody>
      </p:sp>
      <p:sp>
        <p:nvSpPr>
          <p:cNvPr id="12294" name="Прямоугольник 34"/>
          <p:cNvSpPr>
            <a:spLocks noChangeArrowheads="1"/>
          </p:cNvSpPr>
          <p:nvPr/>
        </p:nvSpPr>
        <p:spPr bwMode="auto">
          <a:xfrm>
            <a:off x="1016000" y="1797050"/>
            <a:ext cx="445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Нахождения больных в одной зоне со здоровыми</a:t>
            </a:r>
          </a:p>
        </p:txBody>
      </p:sp>
      <p:sp>
        <p:nvSpPr>
          <p:cNvPr id="36" name="Шеврон 35"/>
          <p:cNvSpPr/>
          <p:nvPr/>
        </p:nvSpPr>
        <p:spPr>
          <a:xfrm>
            <a:off x="774700" y="1827213"/>
            <a:ext cx="215900" cy="250825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6" name="Прямоугольник 36"/>
          <p:cNvSpPr>
            <a:spLocks noChangeArrowheads="1"/>
          </p:cNvSpPr>
          <p:nvPr/>
        </p:nvSpPr>
        <p:spPr bwMode="auto">
          <a:xfrm>
            <a:off x="1014413" y="2214563"/>
            <a:ext cx="379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Нехватки посадочных мест для ожидания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774700" y="2241550"/>
            <a:ext cx="215900" cy="252413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8" name="Прямоугольник 38"/>
          <p:cNvSpPr>
            <a:spLocks noChangeArrowheads="1"/>
          </p:cNvSpPr>
          <p:nvPr/>
        </p:nvSpPr>
        <p:spPr bwMode="auto">
          <a:xfrm>
            <a:off x="1016000" y="26543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Отсутствия информации о движении очереди на прием</a:t>
            </a:r>
          </a:p>
        </p:txBody>
      </p:sp>
      <p:sp>
        <p:nvSpPr>
          <p:cNvPr id="40" name="Шеврон 39"/>
          <p:cNvSpPr/>
          <p:nvPr/>
        </p:nvSpPr>
        <p:spPr>
          <a:xfrm>
            <a:off x="774700" y="2676525"/>
            <a:ext cx="215900" cy="252413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300" name="Прямоугольник 40"/>
          <p:cNvSpPr>
            <a:spLocks noChangeArrowheads="1"/>
          </p:cNvSpPr>
          <p:nvPr/>
        </p:nvSpPr>
        <p:spPr bwMode="auto">
          <a:xfrm>
            <a:off x="1004888" y="3087688"/>
            <a:ext cx="1057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4700" y="3106738"/>
            <a:ext cx="215900" cy="250825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302" name="Прямоугольник 42"/>
          <p:cNvSpPr>
            <a:spLocks noChangeArrowheads="1"/>
          </p:cNvSpPr>
          <p:nvPr/>
        </p:nvSpPr>
        <p:spPr bwMode="auto">
          <a:xfrm>
            <a:off x="1558925" y="5856288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12303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805488"/>
            <a:ext cx="7413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Прямоугольник 44"/>
          <p:cNvSpPr>
            <a:spLocks noChangeArrowheads="1"/>
          </p:cNvSpPr>
          <p:nvPr/>
        </p:nvSpPr>
        <p:spPr bwMode="auto">
          <a:xfrm>
            <a:off x="1558925" y="4975225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Разделение потоков здоровых </a:t>
            </a:r>
            <a:endParaRPr lang="en-US" altLang="ru-RU" sz="1400">
              <a:latin typeface="Roboto"/>
              <a:ea typeface="Roboto"/>
              <a:cs typeface="Roboto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и болеющих пациентов</a:t>
            </a:r>
          </a:p>
        </p:txBody>
      </p:sp>
      <p:pic>
        <p:nvPicPr>
          <p:cNvPr id="12305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30775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Прямоугольник 46"/>
          <p:cNvSpPr>
            <a:spLocks noChangeArrowheads="1"/>
          </p:cNvSpPr>
          <p:nvPr/>
        </p:nvSpPr>
        <p:spPr bwMode="auto">
          <a:xfrm>
            <a:off x="6689725" y="5856288"/>
            <a:ext cx="504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Визуальный контроль пациентов, </a:t>
            </a:r>
            <a:endParaRPr lang="en-US" altLang="ru-RU" sz="1400">
              <a:latin typeface="Roboto"/>
              <a:ea typeface="Roboto"/>
              <a:cs typeface="Roboto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находящихся в очереди</a:t>
            </a:r>
          </a:p>
        </p:txBody>
      </p:sp>
      <p:pic>
        <p:nvPicPr>
          <p:cNvPr id="12307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6610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Прямоугольник 63"/>
          <p:cNvSpPr>
            <a:spLocks noChangeArrowheads="1"/>
          </p:cNvSpPr>
          <p:nvPr/>
        </p:nvSpPr>
        <p:spPr bwMode="auto">
          <a:xfrm>
            <a:off x="6689725" y="4975225"/>
            <a:ext cx="504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12309" name="Рисунок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93077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Прямоугольник 65"/>
          <p:cNvSpPr>
            <a:spLocks noChangeArrowheads="1"/>
          </p:cNvSpPr>
          <p:nvPr/>
        </p:nvSpPr>
        <p:spPr bwMode="auto">
          <a:xfrm>
            <a:off x="688975" y="4462463"/>
            <a:ext cx="10880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12311" name="Прямоугольник 66"/>
          <p:cNvSpPr>
            <a:spLocks noChangeArrowheads="1"/>
          </p:cNvSpPr>
          <p:nvPr/>
        </p:nvSpPr>
        <p:spPr bwMode="auto">
          <a:xfrm>
            <a:off x="706438" y="3919538"/>
            <a:ext cx="1057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Roboto"/>
                <a:ea typeface="Roboto"/>
                <a:cs typeface="Roboto"/>
              </a:rPr>
              <a:t>Организованы зоны комфортного ожидания приема дежурного врача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9734550" y="1830388"/>
            <a:ext cx="1439863" cy="198120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1161713" cy="541338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Работа по рассмотрению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975"/>
            <a:ext cx="10801350" cy="2808288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Заголовок 1"/>
          <p:cNvSpPr txBox="1">
            <a:spLocks/>
          </p:cNvSpPr>
          <p:nvPr/>
        </p:nvSpPr>
        <p:spPr bwMode="auto">
          <a:xfrm>
            <a:off x="2809875" y="5224463"/>
            <a:ext cx="849788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215900" indent="-215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Все обращения пациентов рассматриваются в индивидуальном порядке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  <a:b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</a:b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Всего поступивших обращений </a:t>
            </a:r>
            <a:r>
              <a:rPr lang="ru-RU" altLang="ru-RU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694 </a:t>
            </a: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из них </a:t>
            </a:r>
            <a:r>
              <a:rPr lang="ru-RU" altLang="ru-RU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96 жалобы, 598 </a:t>
            </a: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обращений справочного характера и благодарности</a:t>
            </a:r>
          </a:p>
        </p:txBody>
      </p:sp>
      <p:pic>
        <p:nvPicPr>
          <p:cNvPr id="13320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4845050"/>
            <a:ext cx="15017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100513" y="1827213"/>
            <a:ext cx="1439862" cy="1979612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675"/>
            <a:ext cx="1439863" cy="198120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15500" y="1795463"/>
            <a:ext cx="1439863" cy="198120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550" y="1844675"/>
            <a:ext cx="1439863" cy="198120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6" name="Заголовок 1"/>
          <p:cNvSpPr txBox="1">
            <a:spLocks/>
          </p:cNvSpPr>
          <p:nvPr/>
        </p:nvSpPr>
        <p:spPr bwMode="auto">
          <a:xfrm>
            <a:off x="4295775" y="241617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ДГП № 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Филиал 1</a:t>
            </a:r>
          </a:p>
        </p:txBody>
      </p:sp>
      <p:sp>
        <p:nvSpPr>
          <p:cNvPr id="13327" name="Заголовок 1"/>
          <p:cNvSpPr txBox="1">
            <a:spLocks/>
          </p:cNvSpPr>
          <p:nvPr/>
        </p:nvSpPr>
        <p:spPr bwMode="auto">
          <a:xfrm>
            <a:off x="2495550" y="2978150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170</a:t>
            </a:r>
            <a:endParaRPr lang="ru-RU" altLang="ru-RU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28" name="Заголовок 1"/>
          <p:cNvSpPr txBox="1">
            <a:spLocks/>
          </p:cNvSpPr>
          <p:nvPr/>
        </p:nvSpPr>
        <p:spPr bwMode="auto">
          <a:xfrm>
            <a:off x="695325" y="3135313"/>
            <a:ext cx="18002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Число обращений </a:t>
            </a:r>
            <a:endParaRPr lang="en-US" altLang="ru-RU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за </a:t>
            </a:r>
            <a:r>
              <a:rPr lang="ru-RU" altLang="ru-RU" sz="16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2023 </a:t>
            </a:r>
            <a:r>
              <a:rPr lang="ru-RU" altLang="ru-RU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год</a:t>
            </a:r>
          </a:p>
        </p:txBody>
      </p:sp>
      <p:sp>
        <p:nvSpPr>
          <p:cNvPr id="13329" name="Заголовок 1"/>
          <p:cNvSpPr txBox="1">
            <a:spLocks/>
          </p:cNvSpPr>
          <p:nvPr/>
        </p:nvSpPr>
        <p:spPr bwMode="auto">
          <a:xfrm>
            <a:off x="4295775" y="296386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192</a:t>
            </a: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30" name="Заголовок 1"/>
          <p:cNvSpPr txBox="1">
            <a:spLocks/>
          </p:cNvSpPr>
          <p:nvPr/>
        </p:nvSpPr>
        <p:spPr bwMode="auto">
          <a:xfrm>
            <a:off x="6096000" y="296386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96</a:t>
            </a: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31" name="Заголовок 1"/>
          <p:cNvSpPr txBox="1">
            <a:spLocks/>
          </p:cNvSpPr>
          <p:nvPr/>
        </p:nvSpPr>
        <p:spPr bwMode="auto">
          <a:xfrm>
            <a:off x="7896225" y="291941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13</a:t>
            </a:r>
            <a:endParaRPr lang="ru-RU" altLang="ru-RU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32" name="Заголовок 1"/>
          <p:cNvSpPr txBox="1">
            <a:spLocks/>
          </p:cNvSpPr>
          <p:nvPr/>
        </p:nvSpPr>
        <p:spPr bwMode="auto">
          <a:xfrm>
            <a:off x="9696450" y="2978150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33" name="Заголовок 1"/>
          <p:cNvSpPr txBox="1">
            <a:spLocks/>
          </p:cNvSpPr>
          <p:nvPr/>
        </p:nvSpPr>
        <p:spPr bwMode="auto">
          <a:xfrm>
            <a:off x="2495550" y="241617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ДГП №99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Гл. здание</a:t>
            </a:r>
          </a:p>
        </p:txBody>
      </p:sp>
      <p:sp>
        <p:nvSpPr>
          <p:cNvPr id="13334" name="Заголовок 1"/>
          <p:cNvSpPr txBox="1">
            <a:spLocks/>
          </p:cNvSpPr>
          <p:nvPr/>
        </p:nvSpPr>
        <p:spPr bwMode="auto">
          <a:xfrm>
            <a:off x="6096000" y="241617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ДГП № 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Филиал </a:t>
            </a:r>
            <a:r>
              <a:rPr lang="en-US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</a:t>
            </a:r>
            <a:endParaRPr lang="ru-RU" altLang="ru-RU" sz="14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35" name="Заголовок 1"/>
          <p:cNvSpPr txBox="1">
            <a:spLocks/>
          </p:cNvSpPr>
          <p:nvPr/>
        </p:nvSpPr>
        <p:spPr bwMode="auto">
          <a:xfrm>
            <a:off x="7900988" y="2416175"/>
            <a:ext cx="14398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ДГП №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Филиал </a:t>
            </a:r>
            <a:r>
              <a:rPr lang="en-US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3</a:t>
            </a:r>
            <a:endParaRPr lang="ru-RU" altLang="ru-RU" sz="14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3336" name="Заголовок 1"/>
          <p:cNvSpPr txBox="1">
            <a:spLocks/>
          </p:cNvSpPr>
          <p:nvPr/>
        </p:nvSpPr>
        <p:spPr bwMode="auto">
          <a:xfrm>
            <a:off x="9702800" y="241617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7788" y="1412875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38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77975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Овал 70"/>
          <p:cNvSpPr/>
          <p:nvPr/>
        </p:nvSpPr>
        <p:spPr>
          <a:xfrm>
            <a:off x="4419600" y="1412875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063" y="1412875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41" name="Рисунок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61448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614488"/>
            <a:ext cx="4810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032625" y="4149725"/>
            <a:ext cx="2303463" cy="695325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Всего </a:t>
            </a:r>
            <a:r>
              <a:rPr lang="ru-RU" b="1" dirty="0" smtClean="0">
                <a:solidFill>
                  <a:prstClr val="black"/>
                </a:solidFill>
              </a:rPr>
              <a:t>694 </a:t>
            </a:r>
            <a:r>
              <a:rPr lang="ru-RU" b="1" dirty="0">
                <a:solidFill>
                  <a:prstClr val="black"/>
                </a:solidFill>
              </a:rPr>
              <a:t>обращений</a:t>
            </a:r>
          </a:p>
        </p:txBody>
      </p:sp>
      <p:pic>
        <p:nvPicPr>
          <p:cNvPr id="13344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3" y="1425575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Рисунок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160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Заголовок 1"/>
          <p:cNvSpPr txBox="1">
            <a:spLocks/>
          </p:cNvSpPr>
          <p:nvPr/>
        </p:nvSpPr>
        <p:spPr bwMode="auto">
          <a:xfrm>
            <a:off x="9728200" y="241617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ДГП №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Филиал 4</a:t>
            </a:r>
          </a:p>
        </p:txBody>
      </p:sp>
      <p:sp>
        <p:nvSpPr>
          <p:cNvPr id="13347" name="Заголовок 1"/>
          <p:cNvSpPr txBox="1">
            <a:spLocks/>
          </p:cNvSpPr>
          <p:nvPr/>
        </p:nvSpPr>
        <p:spPr bwMode="auto">
          <a:xfrm>
            <a:off x="9736138" y="2930525"/>
            <a:ext cx="14398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184</a:t>
            </a: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3348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831975"/>
            <a:ext cx="1444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Овал 72"/>
          <p:cNvSpPr/>
          <p:nvPr/>
        </p:nvSpPr>
        <p:spPr>
          <a:xfrm>
            <a:off x="8013700" y="1425575"/>
            <a:ext cx="885825" cy="885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50" name="Рисунок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620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1" name="Заголовок 1"/>
          <p:cNvSpPr txBox="1">
            <a:spLocks/>
          </p:cNvSpPr>
          <p:nvPr/>
        </p:nvSpPr>
        <p:spPr bwMode="auto">
          <a:xfrm>
            <a:off x="7885113" y="2430463"/>
            <a:ext cx="14398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ДГП №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Филиал 3</a:t>
            </a:r>
          </a:p>
        </p:txBody>
      </p:sp>
      <p:sp>
        <p:nvSpPr>
          <p:cNvPr id="13352" name="Заголовок 1"/>
          <p:cNvSpPr txBox="1">
            <a:spLocks/>
          </p:cNvSpPr>
          <p:nvPr/>
        </p:nvSpPr>
        <p:spPr bwMode="auto">
          <a:xfrm>
            <a:off x="7893050" y="2943225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52</a:t>
            </a: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31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1038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900"/>
          <a:stretch>
            <a:fillRect/>
          </a:stretch>
        </p:blipFill>
        <p:spPr bwMode="auto">
          <a:xfrm>
            <a:off x="6888163" y="-193675"/>
            <a:ext cx="5303837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5138" cy="8636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филиала № 4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5" y="1530352"/>
            <a:ext cx="5761038" cy="53276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3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1557339"/>
            <a:ext cx="5761038" cy="530066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1200" b="1" dirty="0" smtClean="0">
                <a:cs typeface="Times New Roman" panose="02020603050405020304" pitchFamily="18" charset="0"/>
              </a:rPr>
              <a:t>Обособленное структурное подразделение располагает следующим диагностическим оборудованием:</a:t>
            </a:r>
            <a:endParaRPr lang="ru-RU" altLang="ru-RU" sz="12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Ларингоскоп для экстренной медицины ЛЭМ-02/ВО -1, универсальный ЛЭМ-02/ВО -1, Ларингоскопы для интубации </a:t>
            </a:r>
            <a:r>
              <a:rPr lang="ru-RU" altLang="ru-RU" sz="1200" dirty="0" err="1" smtClean="0"/>
              <a:t>Ларингоскопический</a:t>
            </a:r>
            <a:r>
              <a:rPr lang="ru-RU" altLang="ru-RU" sz="1200" dirty="0" smtClean="0"/>
              <a:t> набор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Комплект шин транспортных лестничных КШТЛ-МП-01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Камертон градуированный </a:t>
            </a:r>
            <a:r>
              <a:rPr lang="ru-RU" altLang="ru-RU" sz="1200" dirty="0" err="1" smtClean="0"/>
              <a:t>KaWe</a:t>
            </a:r>
            <a:endParaRPr lang="ru-RU" alt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Налобный осветитель с аккумулятором Н-800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Набор пробных очковых линз средний "АРМЕД" с оправой на 232 линзы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Дефибриллятор-монитор  ДКИ-Н-10 "АКСИОН"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Аппарат </a:t>
            </a:r>
            <a:r>
              <a:rPr lang="ru-RU" altLang="ru-RU" sz="1200" dirty="0" err="1" smtClean="0"/>
              <a:t>магнитотерапевтический</a:t>
            </a:r>
            <a:r>
              <a:rPr lang="ru-RU" altLang="ru-RU" sz="1200" dirty="0" smtClean="0"/>
              <a:t> низкочастотный программируемый с режимом сканирования Градиент-4М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Анализатор иммуноферментных реакций АИФР-01 УНИПЛАН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err="1" smtClean="0"/>
              <a:t>Галоингалятор</a:t>
            </a:r>
            <a:r>
              <a:rPr lang="ru-RU" altLang="ru-RU" sz="1200" dirty="0" smtClean="0"/>
              <a:t> ГИСА-01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Аппарат для </a:t>
            </a:r>
            <a:r>
              <a:rPr lang="ru-RU" altLang="ru-RU" sz="1200" dirty="0" err="1" smtClean="0"/>
              <a:t>искуственной</a:t>
            </a:r>
            <a:r>
              <a:rPr lang="ru-RU" altLang="ru-RU" sz="1200" dirty="0" smtClean="0"/>
              <a:t> вентиляции легких с ручным приводом АДР-1200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Аспиратор-ирригатор АИ-01-"АКСИ"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Прибор портативный для электро-</a:t>
            </a:r>
            <a:r>
              <a:rPr lang="ru-RU" altLang="ru-RU" sz="1200" dirty="0" err="1" smtClean="0"/>
              <a:t>радиохирургии</a:t>
            </a:r>
            <a:r>
              <a:rPr lang="ru-RU" altLang="ru-RU" sz="1200" dirty="0" smtClean="0"/>
              <a:t> "</a:t>
            </a:r>
            <a:r>
              <a:rPr lang="ru-RU" altLang="ru-RU" sz="1200" dirty="0" err="1" smtClean="0"/>
              <a:t>Сургитрон</a:t>
            </a:r>
            <a:r>
              <a:rPr lang="ru-RU" altLang="ru-RU" sz="1200" dirty="0" smtClean="0"/>
              <a:t>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altLang="ru-RU" sz="1200" dirty="0" smtClean="0"/>
              <a:t>Индикатор внутриглазного давления ИГД-03 ПРА</a:t>
            </a:r>
            <a:endParaRPr lang="ru-RU" altLang="ru-RU" sz="1200" dirty="0" smtClean="0">
              <a:solidFill>
                <a:srgbClr val="262626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859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1038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900"/>
          <a:stretch>
            <a:fillRect/>
          </a:stretch>
        </p:blipFill>
        <p:spPr bwMode="auto">
          <a:xfrm>
            <a:off x="6888163" y="-193675"/>
            <a:ext cx="5303837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5138" cy="8636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филиала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 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5" y="1673224"/>
            <a:ext cx="5761038" cy="5184775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367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761038" cy="515778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Автоматический статический, периметр-</a:t>
            </a:r>
            <a:r>
              <a:rPr lang="ru-RU" altLang="ru-RU" sz="1200" dirty="0" err="1" smtClean="0"/>
              <a:t>периграф</a:t>
            </a:r>
            <a:r>
              <a:rPr lang="ru-RU" altLang="ru-RU" sz="1200" dirty="0" smtClean="0"/>
              <a:t> "</a:t>
            </a:r>
            <a:r>
              <a:rPr lang="ru-RU" altLang="ru-RU" sz="1200" dirty="0" err="1" smtClean="0"/>
              <a:t>Периграф</a:t>
            </a:r>
            <a:r>
              <a:rPr lang="ru-RU" altLang="ru-RU" sz="1200" dirty="0" smtClean="0"/>
              <a:t> </a:t>
            </a:r>
            <a:r>
              <a:rPr lang="ru-RU" altLang="ru-RU" sz="1200" dirty="0" err="1" smtClean="0"/>
              <a:t>Периком</a:t>
            </a:r>
            <a:r>
              <a:rPr lang="ru-RU" altLang="ru-RU" sz="1200" dirty="0" smtClean="0"/>
              <a:t>"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Аппарат  с приставками для </a:t>
            </a:r>
            <a:r>
              <a:rPr lang="ru-RU" altLang="ru-RU" sz="1200" dirty="0" err="1" smtClean="0"/>
              <a:t>магнитотерапии</a:t>
            </a:r>
            <a:r>
              <a:rPr lang="ru-RU" altLang="ru-RU" sz="1200" dirty="0" smtClean="0"/>
              <a:t> и </a:t>
            </a:r>
            <a:r>
              <a:rPr lang="ru-RU" altLang="ru-RU" sz="1200" dirty="0" err="1" smtClean="0"/>
              <a:t>фотостимуляции</a:t>
            </a:r>
            <a:r>
              <a:rPr lang="ru-RU" altLang="ru-RU" sz="1200" dirty="0" smtClean="0"/>
              <a:t> и для лечения спазма аккомодации, </a:t>
            </a:r>
            <a:r>
              <a:rPr lang="ru-RU" altLang="ru-RU" sz="1200" dirty="0" err="1" smtClean="0"/>
              <a:t>амблиопии</a:t>
            </a:r>
            <a:r>
              <a:rPr lang="ru-RU" altLang="ru-RU" sz="1200" dirty="0" smtClean="0"/>
              <a:t>, тренировка конвергенции Аппарат "АМО-АТОС" с приставкой АМБЛИО-1"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Бинокулярная лупа </a:t>
            </a:r>
            <a:r>
              <a:rPr lang="ru-RU" altLang="ru-RU" sz="1200" dirty="0" err="1" smtClean="0"/>
              <a:t>SuperVu</a:t>
            </a:r>
            <a:r>
              <a:rPr lang="ru-RU" altLang="ru-RU" sz="1200" dirty="0" smtClean="0"/>
              <a:t> </a:t>
            </a:r>
            <a:r>
              <a:rPr lang="ru-RU" altLang="ru-RU" sz="1200" dirty="0" err="1" smtClean="0"/>
              <a:t>Galilean</a:t>
            </a:r>
            <a:endParaRPr lang="ru-RU" altLang="ru-RU" sz="12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Офтальмоскоп </a:t>
            </a:r>
            <a:r>
              <a:rPr lang="ru-RU" altLang="ru-RU" sz="1200" dirty="0" err="1" smtClean="0"/>
              <a:t>KaWe</a:t>
            </a:r>
            <a:r>
              <a:rPr lang="ru-RU" altLang="ru-RU" sz="1200" dirty="0" smtClean="0"/>
              <a:t> </a:t>
            </a:r>
            <a:r>
              <a:rPr lang="ru-RU" altLang="ru-RU" sz="1200" dirty="0" err="1" smtClean="0"/>
              <a:t>Piccolight</a:t>
            </a:r>
            <a:r>
              <a:rPr lang="ru-RU" altLang="ru-RU" sz="1200" dirty="0" smtClean="0"/>
              <a:t> E56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Аппарат лазерный для диагностики и восстановления бинокулярного зрения ФОРБИС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Осветитель таблиц для исследования остроты зрения ОТИЗ-40-01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Офтальмоскоп  налобный бинокулярный с поясной аккумуляторной батареей BIO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Набор диагностических линз офтальмологических асферических V15LC, V30LC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Бесконтактные линзы различной   </a:t>
            </a:r>
            <a:r>
              <a:rPr lang="ru-RU" altLang="ru-RU" sz="1200" dirty="0" err="1" smtClean="0"/>
              <a:t>диоптрийности</a:t>
            </a:r>
            <a:r>
              <a:rPr lang="ru-RU" altLang="ru-RU" sz="1200" dirty="0" smtClean="0"/>
              <a:t>, </a:t>
            </a:r>
            <a:r>
              <a:rPr lang="ru-RU" altLang="ru-RU" sz="1200" dirty="0" err="1" smtClean="0"/>
              <a:t>высокодиоптрийные</a:t>
            </a:r>
            <a:r>
              <a:rPr lang="ru-RU" altLang="ru-RU" sz="1200" dirty="0" smtClean="0"/>
              <a:t> асферические линзы для исследования сред глаза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Набор пробных очковых линз и призм средний НС-277-01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Портативный ультразвуковой </a:t>
            </a:r>
            <a:r>
              <a:rPr lang="ru-RU" altLang="ru-RU" sz="1200" dirty="0" err="1" smtClean="0"/>
              <a:t>синускоп</a:t>
            </a:r>
            <a:r>
              <a:rPr lang="ru-RU" altLang="ru-RU" sz="1200" dirty="0" smtClean="0"/>
              <a:t>  АНГИОДИН-Эхо/П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Комплекс аппаратно-программный электроэнцефалографический Мицар-ЭЭГ-202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  <a:tabLst>
                <a:tab pos="179388" algn="l"/>
              </a:tabLst>
            </a:pPr>
            <a:r>
              <a:rPr lang="ru-RU" altLang="ru-RU" sz="1200" dirty="0" smtClean="0"/>
              <a:t>Комплекс аппаратно-программный </a:t>
            </a:r>
            <a:r>
              <a:rPr lang="ru-RU" altLang="ru-RU" sz="1200" dirty="0" err="1" smtClean="0"/>
              <a:t>реографический</a:t>
            </a:r>
            <a:r>
              <a:rPr lang="ru-RU" altLang="ru-RU" sz="1200" dirty="0" smtClean="0"/>
              <a:t> "Мицар-РЕО"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tabLst>
                <a:tab pos="179388" algn="l"/>
              </a:tabLst>
            </a:pPr>
            <a:r>
              <a:rPr lang="ru-RU" altLang="ru-RU" sz="1200" dirty="0" smtClean="0">
                <a:cs typeface="Times New Roman" panose="02020603050405020304" pitchFamily="18" charset="0"/>
              </a:rPr>
              <a:t>Аппарат для пневмомассажа барабанной перепонки "АПМУ-"КОМПРЕССОР"</a:t>
            </a:r>
            <a:endParaRPr lang="en-US" altLang="ru-RU" sz="1100" b="1" dirty="0" smtClean="0">
              <a:solidFill>
                <a:srgbClr val="262626"/>
              </a:solidFill>
              <a:ea typeface="Roboto" panose="02000000000000000000"/>
              <a:cs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075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25261" b="1832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1038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900"/>
          <a:stretch>
            <a:fillRect/>
          </a:stretch>
        </p:blipFill>
        <p:spPr bwMode="auto">
          <a:xfrm>
            <a:off x="6888163" y="-193675"/>
            <a:ext cx="5303837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5138" cy="8636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филиала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 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5" y="1557338"/>
            <a:ext cx="5761038" cy="530066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1557338"/>
            <a:ext cx="5761038" cy="5300662"/>
          </a:xfrm>
        </p:spPr>
        <p:txBody>
          <a:bodyPr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Аудиометр автоматизированный (поликлинический) АА-02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ДМВ терапии ДМВ-02 "Солнышко"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лечения токами </a:t>
            </a:r>
            <a:r>
              <a:rPr lang="ru-RU" sz="1600" dirty="0" err="1" smtClean="0"/>
              <a:t>надтональной</a:t>
            </a:r>
            <a:r>
              <a:rPr lang="ru-RU" sz="1600" dirty="0" smtClean="0"/>
              <a:t> частоты </a:t>
            </a:r>
            <a:r>
              <a:rPr lang="ru-RU" sz="1600" dirty="0" err="1" smtClean="0"/>
              <a:t>Ультратон</a:t>
            </a:r>
            <a:r>
              <a:rPr lang="ru-RU" sz="1600" dirty="0" smtClean="0"/>
              <a:t>-ЭМА-Н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Ингалятор ультразвуковой "Муссон-2"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Облучатель УФ - коротковолновый для одиночных локализованных облучений переносной БОП-01/27-НанЭМА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</a:t>
            </a:r>
            <a:r>
              <a:rPr lang="ru-RU" sz="1600" dirty="0" err="1" smtClean="0"/>
              <a:t>электросонной</a:t>
            </a:r>
            <a:r>
              <a:rPr lang="ru-RU" sz="1600" dirty="0" smtClean="0"/>
              <a:t> терапии и центральной </a:t>
            </a:r>
            <a:r>
              <a:rPr lang="ru-RU" sz="1600" dirty="0" err="1" smtClean="0"/>
              <a:t>электроанальгезии</a:t>
            </a:r>
            <a:r>
              <a:rPr lang="ru-RU" sz="1600" dirty="0" smtClean="0"/>
              <a:t> Магнон-СЛИП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дарсонвализации «Искра-1»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механотерапии с ЧСС "</a:t>
            </a:r>
            <a:r>
              <a:rPr lang="ru-RU" sz="1600" dirty="0" err="1" smtClean="0"/>
              <a:t>Орторент</a:t>
            </a:r>
            <a:r>
              <a:rPr lang="ru-RU" sz="1600" dirty="0" smtClean="0"/>
              <a:t>" модель "МОТО" с ЧСС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Весы медицинские напольные </a:t>
            </a:r>
            <a:r>
              <a:rPr lang="ru-RU" sz="1600" dirty="0" err="1" smtClean="0"/>
              <a:t>Твес</a:t>
            </a:r>
            <a:r>
              <a:rPr lang="ru-RU" sz="1600" dirty="0" smtClean="0"/>
              <a:t> ВМЭН-150-50/100-Д3,  Весы для новорожденных В1-15-«САША»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хирургический фотодинамического и гипертермического режимов воздействия, программируемый ЛАХТА-МИЛОН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вибромассажа для применения в урологии и гинекологии АВИМ-1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Компьютерный спирометр </a:t>
            </a:r>
            <a:r>
              <a:rPr lang="ru-RU" sz="1600" dirty="0" err="1" smtClean="0"/>
              <a:t>пневмотахометрического</a:t>
            </a:r>
            <a:r>
              <a:rPr lang="ru-RU" sz="1600" dirty="0" smtClean="0"/>
              <a:t> типа с повышенной точностью измерений с калибровочным шприцем «Спиро-Спектр"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Сканер ультразвуковой для носовых пазух (</a:t>
            </a:r>
            <a:r>
              <a:rPr lang="ru-RU" sz="1600" dirty="0" err="1" smtClean="0"/>
              <a:t>эхосинускоп</a:t>
            </a:r>
            <a:r>
              <a:rPr lang="ru-RU" sz="1600" dirty="0" smtClean="0"/>
              <a:t>) </a:t>
            </a:r>
            <a:r>
              <a:rPr lang="ru-RU" sz="1600" dirty="0" err="1" smtClean="0"/>
              <a:t>Комплексмед</a:t>
            </a:r>
            <a:r>
              <a:rPr lang="ru-RU" sz="1600" dirty="0" smtClean="0"/>
              <a:t> 4.3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Аспиратор-ирригатор для любых </a:t>
            </a:r>
            <a:r>
              <a:rPr lang="ru-RU" sz="1600" dirty="0" err="1" smtClean="0"/>
              <a:t>эндовидеохирургических</a:t>
            </a:r>
            <a:r>
              <a:rPr lang="ru-RU" sz="1600" dirty="0" smtClean="0"/>
              <a:t> вмешательств АИ-2-01 ЭФА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err="1" smtClean="0"/>
              <a:t>Глюкометр</a:t>
            </a:r>
            <a:r>
              <a:rPr lang="ru-RU" sz="1600" dirty="0" smtClean="0"/>
              <a:t> Сателлит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4168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1038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900"/>
          <a:stretch>
            <a:fillRect/>
          </a:stretch>
        </p:blipFill>
        <p:spPr bwMode="auto">
          <a:xfrm>
            <a:off x="6888163" y="-193675"/>
            <a:ext cx="5303837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5138" cy="8636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филиала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№ 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5" y="1557338"/>
            <a:ext cx="5761038" cy="530066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1557338"/>
            <a:ext cx="5761038" cy="5300662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ультразвуковой терапии УЗТ-1.3.01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высокочастотной </a:t>
            </a:r>
            <a:r>
              <a:rPr lang="ru-RU" sz="1600" dirty="0" err="1" smtClean="0"/>
              <a:t>магнитотерапии</a:t>
            </a:r>
            <a:r>
              <a:rPr lang="ru-RU" sz="1600" dirty="0" smtClean="0"/>
              <a:t> ВЧ-МАГНИТ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СМВ терапии импульсный </a:t>
            </a:r>
            <a:r>
              <a:rPr lang="ru-RU" sz="1600" dirty="0" err="1" smtClean="0"/>
              <a:t>СМВи</a:t>
            </a:r>
            <a:r>
              <a:rPr lang="ru-RU" sz="1600" dirty="0" smtClean="0"/>
              <a:t> - 200 - Мед </a:t>
            </a:r>
            <a:r>
              <a:rPr lang="ru-RU" sz="1600" dirty="0" err="1" smtClean="0"/>
              <a:t>ТеКо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высокочастотной </a:t>
            </a:r>
            <a:r>
              <a:rPr lang="ru-RU" sz="1600" dirty="0" err="1" smtClean="0"/>
              <a:t>магнитотерапии</a:t>
            </a:r>
            <a:r>
              <a:rPr lang="ru-RU" sz="1600" dirty="0" smtClean="0"/>
              <a:t> ВЧ-МАГНИТ - Мед </a:t>
            </a:r>
            <a:r>
              <a:rPr lang="ru-RU" sz="1600" dirty="0" err="1" smtClean="0"/>
              <a:t>ТеКо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Облучатель на штативе </a:t>
            </a:r>
            <a:r>
              <a:rPr lang="ru-RU" sz="1600" dirty="0" err="1" smtClean="0"/>
              <a:t>ОРКш</a:t>
            </a:r>
            <a:r>
              <a:rPr lang="ru-RU" sz="1600" dirty="0" smtClean="0"/>
              <a:t>-Мед </a:t>
            </a:r>
            <a:r>
              <a:rPr lang="ru-RU" sz="1600" dirty="0" err="1" smtClean="0"/>
              <a:t>ТеКо</a:t>
            </a:r>
            <a:endParaRPr lang="ru-RU" sz="16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Ванна ультразвуковая ВУ-12-«Я-ФП»-01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Камера для стерильных инструментов КБ-02-Я-ФП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Ото/офтальмоскоп </a:t>
            </a:r>
            <a:r>
              <a:rPr lang="ru-RU" sz="1600" dirty="0" err="1" smtClean="0"/>
              <a:t>Ri-scope</a:t>
            </a:r>
            <a:r>
              <a:rPr lang="ru-RU" sz="1600" dirty="0" smtClean="0"/>
              <a:t> L1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Отоскоп </a:t>
            </a:r>
            <a:r>
              <a:rPr lang="ru-RU" sz="1600" dirty="0" err="1" smtClean="0"/>
              <a:t>Ri-scope</a:t>
            </a:r>
            <a:r>
              <a:rPr lang="ru-RU" sz="1600" dirty="0" smtClean="0"/>
              <a:t> L3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Набор таблиц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Альбом таблиц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Очки рентгенозащитные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для </a:t>
            </a:r>
            <a:r>
              <a:rPr lang="ru-RU" sz="1600" dirty="0" err="1" smtClean="0"/>
              <a:t>флюктуаризации</a:t>
            </a:r>
            <a:r>
              <a:rPr lang="ru-RU" sz="1600" dirty="0" smtClean="0"/>
              <a:t> АСБ-2М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Биохимический анализатор с принтером АБхФк-02-"НПП-ТМ"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Устройство для лечебного воздействия синусоидальными модулированными токами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err="1" smtClean="0"/>
              <a:t>Автолинзметр</a:t>
            </a:r>
            <a:r>
              <a:rPr lang="ru-RU" sz="1600" dirty="0" smtClean="0"/>
              <a:t> (автоматический </a:t>
            </a:r>
            <a:r>
              <a:rPr lang="ru-RU" sz="1600" dirty="0" err="1" smtClean="0"/>
              <a:t>диоптриметр</a:t>
            </a:r>
            <a:r>
              <a:rPr lang="ru-RU" sz="1600" dirty="0" smtClean="0"/>
              <a:t>) HLM 7000 c принадлежностями</a:t>
            </a:r>
          </a:p>
        </p:txBody>
      </p:sp>
    </p:spTree>
    <p:extLst>
      <p:ext uri="{BB962C8B-B14F-4D97-AF65-F5344CB8AC3E}">
        <p14:creationId xmlns:p14="http://schemas.microsoft.com/office/powerpoint/2010/main" val="14313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1038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33900"/>
          <a:stretch>
            <a:fillRect/>
          </a:stretch>
        </p:blipFill>
        <p:spPr bwMode="auto">
          <a:xfrm>
            <a:off x="6888163" y="-193675"/>
            <a:ext cx="5303837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5138" cy="8636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филиала № 4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5" y="1628774"/>
            <a:ext cx="5761038" cy="5229225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761038" cy="5112593"/>
          </a:xfrm>
        </p:spPr>
        <p:txBody>
          <a:bodyPr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Ультразвуковой аппарат </a:t>
            </a:r>
            <a:r>
              <a:rPr lang="ru-RU" sz="1600" dirty="0" err="1" smtClean="0"/>
              <a:t>MySono</a:t>
            </a:r>
            <a:r>
              <a:rPr lang="ru-RU" sz="1600" dirty="0" smtClean="0"/>
              <a:t> U 6, "</a:t>
            </a:r>
            <a:r>
              <a:rPr lang="ru-RU" sz="1600" dirty="0" err="1" smtClean="0"/>
              <a:t>Samsung</a:t>
            </a:r>
            <a:r>
              <a:rPr lang="ru-RU" sz="1600" dirty="0" smtClean="0"/>
              <a:t> </a:t>
            </a:r>
            <a:r>
              <a:rPr lang="ru-RU" sz="1600" dirty="0" err="1" smtClean="0"/>
              <a:t>Medison</a:t>
            </a:r>
            <a:r>
              <a:rPr lang="ru-RU" sz="1600" dirty="0" smtClean="0"/>
              <a:t>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Ультразвуковой сканер SA-R7-RUS, "</a:t>
            </a:r>
            <a:r>
              <a:rPr lang="ru-RU" sz="1600" dirty="0" err="1" smtClean="0"/>
              <a:t>Samsung</a:t>
            </a:r>
            <a:r>
              <a:rPr lang="ru-RU" sz="1600" dirty="0" smtClean="0"/>
              <a:t> </a:t>
            </a:r>
            <a:r>
              <a:rPr lang="ru-RU" sz="1600" dirty="0" err="1" smtClean="0"/>
              <a:t>Medison</a:t>
            </a:r>
            <a:r>
              <a:rPr lang="ru-RU" sz="1600" dirty="0" smtClean="0"/>
              <a:t>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Установка отоларингологическая принадлежностями и креслом пациента MODULA с принадлежностями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Комплекс аппаратно-программный электрокардиографический для нагрузочных проб «</a:t>
            </a:r>
            <a:r>
              <a:rPr lang="ru-RU" sz="1600" dirty="0" err="1" smtClean="0"/>
              <a:t>Альтон</a:t>
            </a:r>
            <a:r>
              <a:rPr lang="ru-RU" sz="1600" dirty="0" smtClean="0"/>
              <a:t>-Тест»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Амбулаторная электрокардиографическая </a:t>
            </a:r>
            <a:r>
              <a:rPr lang="ru-RU" sz="1600" dirty="0" err="1" smtClean="0"/>
              <a:t>холтеровская</a:t>
            </a:r>
            <a:r>
              <a:rPr lang="ru-RU" sz="1600" dirty="0" smtClean="0"/>
              <a:t> система МАХАОН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Комплекс рентгеновский диагностический цифровой на два рабочих места "МЕДИКС-РЦ-"АМИКО"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Аппарат флюорографический цифровой  </a:t>
            </a:r>
            <a:r>
              <a:rPr lang="ru-RU" sz="1600" dirty="0" err="1" smtClean="0"/>
              <a:t>двухштативный</a:t>
            </a:r>
            <a:r>
              <a:rPr lang="ru-RU" sz="1600" dirty="0" smtClean="0"/>
              <a:t> со стойкой-подъёмником камеры рентгеновской цифровой и со стойкой-подъёмником моноблока «</a:t>
            </a:r>
            <a:r>
              <a:rPr lang="ru-RU" sz="1600" dirty="0" err="1" smtClean="0"/>
              <a:t>Флюоро</a:t>
            </a:r>
            <a:r>
              <a:rPr lang="ru-RU" sz="1600" dirty="0" smtClean="0"/>
              <a:t>-</a:t>
            </a:r>
            <a:r>
              <a:rPr lang="ru-RU" sz="1600" dirty="0" err="1" smtClean="0"/>
              <a:t>ПроГраф</a:t>
            </a:r>
            <a:r>
              <a:rPr lang="ru-RU" sz="1600" dirty="0" smtClean="0"/>
              <a:t>-РП» исп.2.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Весы напольные производственные с жидкокристаллическим дисплеем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err="1" smtClean="0"/>
              <a:t>Векорасширитель</a:t>
            </a:r>
            <a:r>
              <a:rPr lang="ru-RU" sz="1600" dirty="0" smtClean="0"/>
              <a:t> (левый, правый), </a:t>
            </a:r>
            <a:r>
              <a:rPr lang="ru-RU" sz="1600" dirty="0" err="1" smtClean="0"/>
              <a:t>Векорасширители</a:t>
            </a:r>
            <a:r>
              <a:rPr lang="ru-RU" sz="1600" dirty="0" smtClean="0"/>
              <a:t> для новорожденных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err="1" smtClean="0"/>
              <a:t>Векоподъемник</a:t>
            </a:r>
            <a:r>
              <a:rPr lang="ru-RU" sz="1600" dirty="0" smtClean="0"/>
              <a:t> (</a:t>
            </a:r>
            <a:r>
              <a:rPr lang="ru-RU" sz="1600" dirty="0" err="1" smtClean="0"/>
              <a:t>компл</a:t>
            </a:r>
            <a:r>
              <a:rPr lang="ru-RU" sz="1600" dirty="0" smtClean="0"/>
              <a:t>.)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Баллон для продувания ушей с запасными оливами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Установка рентгеновская стационарная конвейерного типа "</a:t>
            </a:r>
            <a:r>
              <a:rPr lang="ru-RU" sz="1600" dirty="0" err="1" smtClean="0"/>
              <a:t>Адани</a:t>
            </a:r>
            <a:r>
              <a:rPr lang="ru-RU" sz="1600" dirty="0" smtClean="0"/>
              <a:t> BV 6045"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sz="1600" dirty="0" smtClean="0"/>
              <a:t>Кресло функциональное для забора крови и терапевтических процедур, многофункциональное. Электрика, гидравлика. "19-PO300 «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80340" algn="l"/>
              </a:tabLs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 детская с фиксированной высотой ложа. Матрас двухсекционный. Модель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19-FP653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суточного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мониторирования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ЭКГ и Ад с регистратором МД-01М Медиком-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59375" y="1268413"/>
            <a:ext cx="6408738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375" y="1555750"/>
            <a:ext cx="6337300" cy="532923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159375" y="333375"/>
            <a:ext cx="6769100" cy="6207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838" y="1870075"/>
            <a:ext cx="5832475" cy="532923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 и гинекология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 и иммунология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 андрология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Ультразвуковая диагностика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Лабораторная диагностика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Дневной стационар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3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>
            <a:fillRect/>
          </a:stretch>
        </p:blipFill>
        <p:spPr bwMode="auto">
          <a:xfrm>
            <a:off x="-168275" y="-134938"/>
            <a:ext cx="5054600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338"/>
          </a:xfrm>
        </p:spPr>
        <p:txBody>
          <a:bodyPr/>
          <a:lstStyle/>
          <a:p>
            <a:pPr eaLnBrk="1" hangingPunct="1"/>
            <a:r>
              <a:rPr lang="ru-RU" altLang="ru-RU" sz="3000" dirty="0" smtClean="0">
                <a:latin typeface="Roboto"/>
                <a:ea typeface="Roboto"/>
                <a:cs typeface="Roboto"/>
              </a:rPr>
              <a:t>Кадры 2023 года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413"/>
            <a:ext cx="10801350" cy="345598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Диаграмма 13"/>
          <p:cNvGraphicFramePr>
            <a:graphicFrameLocks/>
          </p:cNvGraphicFramePr>
          <p:nvPr>
            <p:extLst/>
          </p:nvPr>
        </p:nvGraphicFramePr>
        <p:xfrm>
          <a:off x="634313" y="1423988"/>
          <a:ext cx="3024188" cy="327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5"/>
          <p:cNvGraphicFramePr>
            <a:graphicFrameLocks/>
          </p:cNvGraphicFramePr>
          <p:nvPr>
            <p:extLst/>
          </p:nvPr>
        </p:nvGraphicFramePr>
        <p:xfrm>
          <a:off x="3249613" y="1422401"/>
          <a:ext cx="3024187" cy="32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9"/>
          <p:cNvGraphicFramePr>
            <a:graphicFrameLocks/>
          </p:cNvGraphicFramePr>
          <p:nvPr>
            <p:extLst/>
          </p:nvPr>
        </p:nvGraphicFramePr>
        <p:xfrm>
          <a:off x="6096000" y="1446213"/>
          <a:ext cx="3024188" cy="327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394" name="Заголовок 1"/>
          <p:cNvSpPr txBox="1">
            <a:spLocks/>
          </p:cNvSpPr>
          <p:nvPr/>
        </p:nvSpPr>
        <p:spPr bwMode="auto">
          <a:xfrm>
            <a:off x="1355725" y="2565400"/>
            <a:ext cx="13255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</a:t>
            </a:r>
            <a:r>
              <a:rPr lang="ru-RU" altLang="ru-RU" sz="2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24</a:t>
            </a:r>
            <a:r>
              <a:rPr lang="en-US" altLang="ru-RU" sz="2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,</a:t>
            </a:r>
            <a:r>
              <a:rPr lang="ru-RU" altLang="ru-RU" sz="2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75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ставок всего</a:t>
            </a: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967163" y="2565400"/>
            <a:ext cx="13255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213,2</a:t>
            </a:r>
            <a:r>
              <a:rPr lang="en-US" altLang="ru-RU" sz="2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5</a:t>
            </a:r>
            <a:endParaRPr lang="ru-RU" altLang="ru-RU" sz="2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ставок всего</a:t>
            </a:r>
          </a:p>
        </p:txBody>
      </p:sp>
      <p:sp>
        <p:nvSpPr>
          <p:cNvPr id="16396" name="Заголовок 1"/>
          <p:cNvSpPr txBox="1">
            <a:spLocks/>
          </p:cNvSpPr>
          <p:nvPr/>
        </p:nvSpPr>
        <p:spPr bwMode="auto">
          <a:xfrm>
            <a:off x="6850063" y="2565400"/>
            <a:ext cx="1327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13</a:t>
            </a:r>
            <a:r>
              <a:rPr lang="ru-RU" altLang="ru-RU" sz="2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4</a:t>
            </a:r>
            <a:r>
              <a:rPr lang="en-US" altLang="ru-RU" sz="2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,</a:t>
            </a:r>
            <a:r>
              <a:rPr lang="ru-RU" altLang="ru-RU" sz="2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ставок всего</a:t>
            </a:r>
          </a:p>
        </p:txBody>
      </p:sp>
      <p:pic>
        <p:nvPicPr>
          <p:cNvPr id="16397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026025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3038" y="4941888"/>
            <a:ext cx="7507287" cy="1951037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В </a:t>
            </a:r>
            <a:r>
              <a:rPr lang="ru-RU" dirty="0" smtClean="0">
                <a:solidFill>
                  <a:srgbClr val="ED7D31">
                    <a:lumMod val="75000"/>
                  </a:srgbClr>
                </a:solidFill>
              </a:rPr>
              <a:t> филиале №4 </a:t>
            </a:r>
            <a:r>
              <a:rPr lang="ru-RU" dirty="0">
                <a:solidFill>
                  <a:srgbClr val="ED7D31">
                    <a:lumMod val="75000"/>
                  </a:srgbClr>
                </a:solidFill>
              </a:rPr>
              <a:t>в </a:t>
            </a:r>
            <a:r>
              <a:rPr lang="ru-RU" dirty="0" smtClean="0">
                <a:solidFill>
                  <a:srgbClr val="ED7D31">
                    <a:lumMod val="75000"/>
                  </a:srgbClr>
                </a:solidFill>
              </a:rPr>
              <a:t>районе </a:t>
            </a:r>
            <a:r>
              <a:rPr lang="ru-RU" dirty="0" err="1" smtClean="0">
                <a:solidFill>
                  <a:srgbClr val="ED7D31">
                    <a:lumMod val="75000"/>
                  </a:srgbClr>
                </a:solidFill>
              </a:rPr>
              <a:t>Марфино</a:t>
            </a:r>
            <a:r>
              <a:rPr lang="ru-RU" dirty="0" smtClean="0">
                <a:solidFill>
                  <a:srgbClr val="ED7D31">
                    <a:lumMod val="75000"/>
                  </a:srgbClr>
                </a:solidFill>
              </a:rPr>
              <a:t> :</a:t>
            </a:r>
            <a:endParaRPr lang="ru-RU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</a:rPr>
              <a:t>Отделений педиатрии – </a:t>
            </a:r>
            <a:r>
              <a:rPr lang="ru-RU" dirty="0" smtClean="0">
                <a:solidFill>
                  <a:prstClr val="black"/>
                </a:solidFill>
              </a:rPr>
              <a:t>7 </a:t>
            </a:r>
            <a:r>
              <a:rPr lang="ru-RU" dirty="0">
                <a:solidFill>
                  <a:prstClr val="black"/>
                </a:solidFill>
              </a:rPr>
              <a:t>участков, укомплектованы 100 % врачами-участковыми и на 100 % медицинскими сестрами</a:t>
            </a:r>
          </a:p>
        </p:txBody>
      </p:sp>
    </p:spTree>
    <p:extLst>
      <p:ext uri="{BB962C8B-B14F-4D97-AF65-F5344CB8AC3E}">
        <p14:creationId xmlns:p14="http://schemas.microsoft.com/office/powerpoint/2010/main" val="27468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5413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000" dirty="0" smtClean="0">
                <a:latin typeface="Roboto"/>
                <a:ea typeface="Roboto"/>
                <a:cs typeface="Roboto"/>
              </a:rPr>
              <a:t>Мероприятия в поликлиниках, реализованные в 2023 году</a:t>
            </a:r>
          </a:p>
        </p:txBody>
      </p:sp>
      <p:grpSp>
        <p:nvGrpSpPr>
          <p:cNvPr id="17413" name="Группа 2"/>
          <p:cNvGrpSpPr>
            <a:grpSpLocks/>
          </p:cNvGrpSpPr>
          <p:nvPr/>
        </p:nvGrpSpPr>
        <p:grpSpPr bwMode="auto">
          <a:xfrm>
            <a:off x="5943600" y="1100138"/>
            <a:ext cx="2052638" cy="5495925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673" y="1700306"/>
              <a:ext cx="2052306" cy="4897046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32" name="Прямоугольник 6"/>
            <p:cNvSpPr>
              <a:spLocks noChangeArrowheads="1"/>
            </p:cNvSpPr>
            <p:nvPr/>
          </p:nvSpPr>
          <p:spPr bwMode="auto">
            <a:xfrm>
              <a:off x="3809673" y="2440487"/>
              <a:ext cx="20523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Roboto"/>
                  <a:ea typeface="Roboto"/>
                  <a:cs typeface="Roboto"/>
                </a:rPr>
                <a:t>Повышение комфорта пребывания</a:t>
              </a:r>
            </a:p>
          </p:txBody>
        </p:sp>
        <p:sp>
          <p:nvSpPr>
            <p:cNvPr id="17433" name="Прямоугольник 20"/>
            <p:cNvSpPr>
              <a:spLocks noChangeArrowheads="1"/>
            </p:cNvSpPr>
            <p:nvPr/>
          </p:nvSpPr>
          <p:spPr bwMode="auto">
            <a:xfrm>
              <a:off x="3809751" y="2996952"/>
              <a:ext cx="205222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200" dirty="0" smtClean="0">
                  <a:latin typeface="Roboto"/>
                  <a:ea typeface="Roboto"/>
                  <a:cs typeface="Roboto"/>
                </a:rPr>
                <a:t>Создана унифицированная система </a:t>
              </a:r>
              <a:r>
                <a:rPr lang="ru-RU" altLang="ru-RU" sz="1200" dirty="0">
                  <a:latin typeface="Roboto"/>
                  <a:ea typeface="Roboto"/>
                  <a:cs typeface="Roboto"/>
                </a:rPr>
                <a:t>навигации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200" dirty="0" smtClean="0">
                  <a:latin typeface="Roboto"/>
                  <a:ea typeface="Roboto"/>
                  <a:cs typeface="Roboto"/>
                </a:rPr>
                <a:t>Созданы зоны комфортного </a:t>
              </a:r>
              <a:r>
                <a:rPr lang="ru-RU" altLang="ru-RU" sz="1200" dirty="0">
                  <a:latin typeface="Roboto"/>
                  <a:ea typeface="Roboto"/>
                  <a:cs typeface="Roboto"/>
                </a:rPr>
                <a:t>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2840" y="1100084"/>
              <a:ext cx="1265033" cy="1265546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35" name="Рисунок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702" y="1250618"/>
              <a:ext cx="944409" cy="94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Группа 1"/>
          <p:cNvGrpSpPr>
            <a:grpSpLocks/>
          </p:cNvGrpSpPr>
          <p:nvPr/>
        </p:nvGrpSpPr>
        <p:grpSpPr bwMode="auto">
          <a:xfrm>
            <a:off x="3756025" y="1100138"/>
            <a:ext cx="2052638" cy="5495925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306"/>
              <a:ext cx="2052228" cy="4897046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28" name="Прямоугольник 5"/>
            <p:cNvSpPr>
              <a:spLocks noChangeArrowheads="1"/>
            </p:cNvSpPr>
            <p:nvPr/>
          </p:nvSpPr>
          <p:spPr bwMode="auto">
            <a:xfrm>
              <a:off x="1622470" y="2440487"/>
              <a:ext cx="2043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Roboto"/>
                  <a:ea typeface="Roboto"/>
                  <a:cs typeface="Roboto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850" y="1100084"/>
              <a:ext cx="1264985" cy="1265546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30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307" y="1288955"/>
              <a:ext cx="783962" cy="78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Группа 8"/>
          <p:cNvGrpSpPr>
            <a:grpSpLocks/>
          </p:cNvGrpSpPr>
          <p:nvPr/>
        </p:nvGrpSpPr>
        <p:grpSpPr bwMode="auto">
          <a:xfrm>
            <a:off x="8131175" y="1100138"/>
            <a:ext cx="2052638" cy="5495925"/>
            <a:chOff x="5996953" y="1100084"/>
            <a:chExt cx="2052307" cy="549651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6953" y="1700223"/>
              <a:ext cx="2052307" cy="4896376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23" name="Прямоугольник 7"/>
            <p:cNvSpPr>
              <a:spLocks noChangeArrowheads="1"/>
            </p:cNvSpPr>
            <p:nvPr/>
          </p:nvSpPr>
          <p:spPr bwMode="auto">
            <a:xfrm>
              <a:off x="5996953" y="2440487"/>
              <a:ext cx="20523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Roboto"/>
                  <a:ea typeface="Roboto"/>
                  <a:cs typeface="Roboto"/>
                </a:rPr>
                <a:t>Повышение доступности мед. помощи</a:t>
              </a:r>
            </a:p>
          </p:txBody>
        </p:sp>
        <p:sp>
          <p:nvSpPr>
            <p:cNvPr id="17424" name="Прямоугольник 27"/>
            <p:cNvSpPr>
              <a:spLocks noChangeArrowheads="1"/>
            </p:cNvSpPr>
            <p:nvPr/>
          </p:nvSpPr>
          <p:spPr bwMode="auto">
            <a:xfrm>
              <a:off x="6023992" y="2996952"/>
              <a:ext cx="1944216" cy="286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latin typeface="Roboto"/>
                  <a:ea typeface="Roboto"/>
                  <a:cs typeface="Roboto"/>
                </a:rPr>
                <a:t>Возможность записи к педиатрам улучшилась на </a:t>
              </a:r>
              <a:r>
                <a:rPr lang="ru-RU" altLang="ru-RU" sz="1000" b="1" dirty="0" smtClean="0">
                  <a:latin typeface="Roboto"/>
                  <a:ea typeface="Roboto"/>
                  <a:cs typeface="Roboto"/>
                </a:rPr>
                <a:t>0,1%</a:t>
              </a:r>
              <a:endParaRPr lang="ru-RU" altLang="ru-RU" sz="1000" b="1" dirty="0">
                <a:latin typeface="Roboto"/>
                <a:ea typeface="Roboto"/>
                <a:cs typeface="Roboto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000" b="1" dirty="0">
                <a:latin typeface="Roboto"/>
                <a:ea typeface="Roboto"/>
                <a:cs typeface="Roboto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latin typeface="Roboto"/>
                  <a:ea typeface="Roboto"/>
                  <a:cs typeface="Roboto"/>
                </a:rPr>
                <a:t>Возможность записи к специалистам 1-го </a:t>
              </a:r>
              <a:r>
                <a:rPr lang="ru-RU" altLang="ru-RU" sz="1000" dirty="0" err="1">
                  <a:latin typeface="Roboto"/>
                  <a:ea typeface="Roboto"/>
                  <a:cs typeface="Roboto"/>
                </a:rPr>
                <a:t>ур</a:t>
              </a:r>
              <a:r>
                <a:rPr lang="ru-RU" altLang="ru-RU" sz="1000" dirty="0">
                  <a:latin typeface="Roboto"/>
                  <a:ea typeface="Roboto"/>
                  <a:cs typeface="Roboto"/>
                </a:rPr>
                <a:t>. улучшилась на </a:t>
              </a:r>
              <a:r>
                <a:rPr lang="ru-RU" altLang="ru-RU" sz="1000" b="1" dirty="0" smtClean="0">
                  <a:latin typeface="Roboto"/>
                  <a:ea typeface="Roboto"/>
                  <a:cs typeface="Roboto"/>
                </a:rPr>
                <a:t>1,0%</a:t>
              </a:r>
              <a:endParaRPr lang="ru-RU" altLang="ru-RU" sz="1000" b="1" dirty="0">
                <a:latin typeface="Roboto"/>
                <a:ea typeface="Roboto"/>
                <a:cs typeface="Roboto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000" dirty="0">
                <a:latin typeface="Roboto"/>
                <a:ea typeface="Roboto"/>
                <a:cs typeface="Roboto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latin typeface="Roboto"/>
                  <a:ea typeface="Roboto"/>
                  <a:cs typeface="Roboto"/>
                </a:rPr>
                <a:t>В рамках московского стандарта детской поликлиники </a:t>
              </a:r>
              <a:r>
                <a:rPr lang="ru-RU" altLang="ru-RU" sz="1000" dirty="0" smtClean="0">
                  <a:latin typeface="Roboto"/>
                  <a:ea typeface="Roboto"/>
                  <a:cs typeface="Roboto"/>
                </a:rPr>
                <a:t>работает </a:t>
              </a:r>
              <a:r>
                <a:rPr lang="ru-RU" altLang="ru-RU" sz="1000" dirty="0">
                  <a:latin typeface="Roboto"/>
                  <a:ea typeface="Roboto"/>
                  <a:cs typeface="Roboto"/>
                </a:rPr>
                <a:t>«</a:t>
              </a:r>
              <a:r>
                <a:rPr lang="ru-RU" altLang="ru-RU" sz="1000" dirty="0" smtClean="0">
                  <a:latin typeface="Roboto"/>
                  <a:ea typeface="Roboto"/>
                  <a:cs typeface="Roboto"/>
                </a:rPr>
                <a:t>Кабинет </a:t>
              </a:r>
              <a:r>
                <a:rPr lang="ru-RU" altLang="ru-RU" sz="1000" dirty="0">
                  <a:latin typeface="Roboto"/>
                  <a:ea typeface="Roboto"/>
                  <a:cs typeface="Roboto"/>
                </a:rPr>
                <a:t>дежурного врача» и «</a:t>
              </a:r>
              <a:r>
                <a:rPr lang="ru-RU" altLang="ru-RU" sz="1000" dirty="0" smtClean="0">
                  <a:latin typeface="Roboto"/>
                  <a:ea typeface="Roboto"/>
                  <a:cs typeface="Roboto"/>
                </a:rPr>
                <a:t>Кабинет </a:t>
              </a:r>
              <a:r>
                <a:rPr lang="ru-RU" altLang="ru-RU" sz="1000" dirty="0">
                  <a:latin typeface="Roboto"/>
                  <a:ea typeface="Roboto"/>
                  <a:cs typeface="Roboto"/>
                </a:rPr>
                <a:t>выдачи справок и направлений» с 08:00 до 20:00 с понедельника по пятницу, в субботу с 09:00 до 15:00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882" y="1100084"/>
              <a:ext cx="1265033" cy="1265373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6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266" y="1247669"/>
              <a:ext cx="883524" cy="883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Прямоугольник 28"/>
          <p:cNvSpPr>
            <a:spLocks noChangeArrowheads="1"/>
          </p:cNvSpPr>
          <p:nvPr/>
        </p:nvSpPr>
        <p:spPr bwMode="auto">
          <a:xfrm>
            <a:off x="3792538" y="2997200"/>
            <a:ext cx="2051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Автоматизированный контроль устойчивого внедрения Московского стандарта детской поликлиники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8925" y="1700213"/>
            <a:ext cx="2052638" cy="489585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8" name="Прямоугольник 30"/>
          <p:cNvSpPr>
            <a:spLocks noChangeArrowheads="1"/>
          </p:cNvSpPr>
          <p:nvPr/>
        </p:nvSpPr>
        <p:spPr bwMode="auto">
          <a:xfrm>
            <a:off x="1558925" y="2439988"/>
            <a:ext cx="2065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Roboto"/>
                <a:ea typeface="Roboto"/>
                <a:cs typeface="Roboto"/>
              </a:rPr>
              <a:t>Оптимизация работы поликлиники</a:t>
            </a:r>
          </a:p>
        </p:txBody>
      </p:sp>
      <p:sp>
        <p:nvSpPr>
          <p:cNvPr id="17419" name="Прямоугольник 31"/>
          <p:cNvSpPr>
            <a:spLocks noChangeArrowheads="1"/>
          </p:cNvSpPr>
          <p:nvPr/>
        </p:nvSpPr>
        <p:spPr bwMode="auto">
          <a:xfrm>
            <a:off x="1539947" y="2874520"/>
            <a:ext cx="2052638" cy="42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1000" dirty="0"/>
              <a:t>Организован полный переход на электронную медицинскую </a:t>
            </a:r>
            <a:r>
              <a:rPr lang="ru-RU" sz="1000" dirty="0" smtClean="0"/>
              <a:t>карту</a:t>
            </a:r>
          </a:p>
          <a:p>
            <a:r>
              <a:rPr lang="ru-RU" sz="1000" dirty="0"/>
              <a:t>Проведена интеграция документов, выдаваемых детям, обучающимся в образовательных организациях, в Московскую электронную школу (МЭШ).</a:t>
            </a:r>
          </a:p>
          <a:p>
            <a:r>
              <a:rPr lang="ru-RU" sz="1000" dirty="0" smtClean="0"/>
              <a:t>Организована </a:t>
            </a:r>
            <a:r>
              <a:rPr lang="ru-RU" sz="1000" dirty="0"/>
              <a:t>выписка рецептов на молочную кухню в электронном виде.</a:t>
            </a:r>
          </a:p>
          <a:p>
            <a:r>
              <a:rPr lang="ru-RU" sz="1000" dirty="0" smtClean="0"/>
              <a:t>Организована </a:t>
            </a:r>
            <a:r>
              <a:rPr lang="ru-RU" sz="1000" dirty="0"/>
              <a:t>выписка рецептов на лекарственные препараты в электронном виде.</a:t>
            </a:r>
          </a:p>
          <a:p>
            <a:r>
              <a:rPr lang="ru-RU" sz="1000" dirty="0" smtClean="0"/>
              <a:t>Организовано отделение ОРВИ для приема пациентов с признаками острого заболевания.</a:t>
            </a:r>
          </a:p>
          <a:p>
            <a:r>
              <a:rPr lang="ru-RU" sz="1000" dirty="0"/>
              <a:t>Организованы телемедицинские консультации врачами – педиатрами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200" dirty="0">
              <a:latin typeface="Roboto"/>
              <a:ea typeface="Roboto"/>
              <a:cs typeface="Roboto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113" y="1100138"/>
            <a:ext cx="1265237" cy="1263650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1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300163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3142"/>
            <a:ext cx="5041776" cy="615603"/>
          </a:xfrm>
        </p:spPr>
        <p:txBody>
          <a:bodyPr/>
          <a:lstStyle/>
          <a:p>
            <a:r>
              <a:rPr lang="ru-RU" dirty="0" smtClean="0"/>
              <a:t>Сервисная среда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2" y="964604"/>
            <a:ext cx="2229258" cy="27479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48" y="964604"/>
            <a:ext cx="2240464" cy="27479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52" y="964603"/>
            <a:ext cx="2240464" cy="274796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32" y="4007975"/>
            <a:ext cx="2232248" cy="26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007975"/>
            <a:ext cx="2232248" cy="26554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67" y="3995185"/>
            <a:ext cx="2232249" cy="26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F27565BC-2C29-44BF-A288-EA84C2B853D8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1E16EEE-E3CE-4A57-9B71-BF45466E6484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8FB64857-6117-4F05-AF5A-44B947E06C82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5E014938-763C-4730-9526-59369CE177F6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2D3C25C7-B5E8-469A-8D97-53929601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579CF63A-0F51-49BD-9807-9652578F45F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19EFE12-E99E-467D-A5A0-E91EF56FCBEE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1CD38B2-8685-4AFB-8631-2766555E8C01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2E0C2F9-9FDD-4889-9BCE-0DD3B94EC90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0C7501D-FD08-4661-BFEB-7E282FA4F5C2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B5CDB88-2C93-4BB2-8897-3B57429F552A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896F0604-A6B3-4383-8621-1D4A06CD191E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574DA0E-533B-4581-B84D-EC28E673AC99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A80F8F5-FB6C-4352-B6C2-F56D39E57C5F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C8C735E-D119-4F89-8423-4FA4DEC4CA3E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88FB7C5E-4789-4223-AEEA-7FE9425C59E3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4095DC4-EDFB-482D-822B-04DE35B1C54C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657D776-A84F-4A03-AB5A-43F469366D9E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E5993BE-05DE-454E-A17A-2C22C41DBB0A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xmlns="" id="{3DF576EE-496E-493F-A2F9-2E4B74DDCFC4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7253D7B-230F-4CAC-BC66-5C36298D38A7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80F3304A-CC6D-4658-B06D-B30A5CC730CB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58698F08-E6B3-46FD-BF97-B3CA2D5CCD2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xmlns="" id="{9BFB71FE-6F1B-4DA9-8522-6619D4BD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noFill/>
          </p:spPr>
        </p:pic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xmlns="" id="{723E6EE8-2DBD-4E75-977D-27C0ACADFF2D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570D044-B891-4BBC-A9C8-2F47AE3F188B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9A60E0F-DDBD-4B01-ADFC-DB8D6D6EEE1C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55A8264-A0A3-4F9A-9DFF-F8F348B58552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D9E46B75-6AF1-4B5B-8939-2A2B3F033FE8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1968358D-0348-44E8-82C5-B95DC4D5DA46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B76E18A-FE1D-471E-B413-E4D2FC2E0FE9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1D06B1D5-C488-4ED6-94E7-B404CAE63FFD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xmlns="" id="{209A02D0-9F4A-4E8D-B609-78BA3F85202D}"/>
              </a:ext>
            </a:extLst>
          </p:cNvPr>
          <p:cNvGrpSpPr/>
          <p:nvPr/>
        </p:nvGrpSpPr>
        <p:grpSpPr>
          <a:xfrm>
            <a:off x="3867078" y="5270253"/>
            <a:ext cx="584092" cy="591012"/>
            <a:chOff x="6217285" y="4406880"/>
            <a:chExt cx="584092" cy="591012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xmlns="" id="{216B7C27-31AA-4725-A822-BFCFB0D03A09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ECAF6815-FA08-44DA-AC01-C8684C83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xmlns="" id="{4DAC2E45-D4BB-4FED-9026-21C11C57D034}"/>
              </a:ext>
            </a:extLst>
          </p:cNvPr>
          <p:cNvGrpSpPr/>
          <p:nvPr/>
        </p:nvGrpSpPr>
        <p:grpSpPr>
          <a:xfrm>
            <a:off x="6361680" y="5231697"/>
            <a:ext cx="574110" cy="615104"/>
            <a:chOff x="8517273" y="4402955"/>
            <a:chExt cx="574110" cy="615104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xmlns="" id="{2A09274D-E77A-4D71-ABC8-EDE99741B858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9A97B34A-DCE1-4E16-84D4-97D5B034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5D578C46-A77D-4F30-835D-511DEB6E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7296" r="3062" b="2971"/>
          <a:stretch>
            <a:fillRect/>
          </a:stretch>
        </p:blipFill>
        <p:spPr bwMode="auto">
          <a:xfrm>
            <a:off x="8599526" y="2031020"/>
            <a:ext cx="3329766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D6A4D14-7884-4755-A828-67922DA3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985" r="24524" b="6257"/>
          <a:stretch>
            <a:fillRect/>
          </a:stretch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Шестиугольник 124">
            <a:extLst>
              <a:ext uri="{FF2B5EF4-FFF2-40B4-BE49-F238E27FC236}">
                <a16:creationId xmlns:a16="http://schemas.microsoft.com/office/drawing/2014/main" xmlns="" id="{0AE4BE62-F311-47B3-B983-4846441BD192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65DCD497-84F7-4DC3-92B2-3E2FA1CD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8768" r="23875" b="19699"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0F6C527-3154-485B-ACC6-F536EDFCFA00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6E5597F5-90D4-4AC2-9EAE-5D0310139F71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xmlns="" id="{4F6E25C7-A0E5-48C5-9BE2-3A508E0E1696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C16C856-B5DF-435B-8A5D-7B1148C2AAD2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97F0AA4-5E1F-4064-955B-2DD40798CCF4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DF0A50F-B26C-4D34-A2C4-DDF3500EE347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267F396-93D0-4536-9538-BD015EDA7588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D10A2853-B2BE-421A-9681-CDD40298EA1D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524F8B4-49D8-47A4-8AF9-6B616F49362F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153A9E68-AD56-4541-89D2-741B52EA7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0B005F49-4690-49A2-901F-7ED6CEC0BD85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867D469-E5F6-446F-A60E-2E91358EC4FE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7CCD3F98-BCB3-4C28-9F53-876E81A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3E498C2B-8C1C-4641-AA3A-83D58B60F7B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7E07277-4133-40A1-B083-54E2E7C63982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B4BFC53E-8160-48EF-9135-288BE7C1F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F4DD5880-D3BC-4CE9-804A-ADE0AD6D3266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BBC81294-05A5-408B-9AB4-6CCE971245E1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62C51B-6689-4C73-964B-41B8BD0FEBA6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A5FBEBE9-334A-42AA-859A-0E45C5AC1D85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6A7F9B7-5903-4930-AFB2-38782B3783A3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18C8C63-7125-4AFC-837A-0414B0D7E3DF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16E062C-0E65-498B-AD13-4D92D7308A25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93A1B70-DD86-47CF-80D7-4F67E124701B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66DBE00-5CF3-4237-8DEB-1AA13A090F4D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D431140B-5192-40BA-AD48-C75F1704B4F2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BD18F95-E50B-4234-9308-5CAB8D2F405E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8D646C5-CECF-461A-9C96-9A15A0DD47E7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0BEB371-C80A-4F89-BF15-F878251CC9E8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C2695C24-A9B9-41BE-AE6F-891C825174F9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B1CF4FF3-864D-47DF-A0C9-589CC062EA8D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0E0D7F62-D0D3-4C2C-B659-90DF5289D3BE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299D870A-8CC3-4DC1-B1B2-D249A7FCF00F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7BACD261-9210-4055-89EE-FD4A9AC271E9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A2994E6-2074-41BE-B708-8F1F5B5EAD90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8929C9F5-004B-409E-9131-C36D13DCD7F6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1BCE95D6-8F03-46CD-9E04-7CB6F59816F2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EDD7682E-ED02-4456-B4FB-577D33C40148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4BD81BAD-E5C6-452C-89C8-EB0020FE4C67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6149E33F-11AC-4811-BB19-82C0537A7925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8A09A1A-C8DC-4007-8378-0EEA900835D7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423699C-D46D-4CF5-83EA-86669D38162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37CBF4C7-ACCA-40B2-8BDD-3F8D2038243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4F9671C2-8FBE-4D0A-8C80-89BD720A6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xmlns="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2C65F92F-BC6E-4757-A089-A59009154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858AE4-408A-4B2B-8F85-64372B8EE7E7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xmlns="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5A325B8-54EE-4B81-B359-EEA1B363144D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2A687D8-8EF3-48D9-BE0E-702E31539728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F3B523-3912-46C9-9127-9C2D3A41DBDA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28E0BE2C-B797-4C3C-B021-6F0354EA2933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00A4EFE-FC7C-4BB5-BED0-C2CF47272D54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231D07-97A8-462F-BAF1-CA60A28393A7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4A8718-71BE-4E35-859F-327F1B78A77E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9E914A0-F53D-4525-BA92-ABC40DCD80E0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xmlns="" id="{40A34B9D-6428-4212-8DA8-6EA278925E9A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73291DA-2E1E-4C71-A0CB-D230443399F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3F0E6A-80E7-409C-B078-B96AC9D9C573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xmlns="" id="{C02E430C-8E01-44A8-8B2A-D073087C7291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D9C4DD9-41CB-488B-813B-8F011935C3B8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44E0DD0-7CD1-4682-AD9F-76ED1390EC84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8A48DE9-25B6-485A-853E-1622F8E4BBE4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101265-F1ED-4A06-965C-D4106488957D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xmlns="" id="{66B8F6AA-9693-458C-A000-6FC4B03773AC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329B735-C1F6-42FB-9649-5DDB6B442B5B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68B2D81-B0F7-4F94-9333-217985245742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D47E9D-3C3C-4E20-B3ED-F3293EA73D22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A76AAAD-5615-45FC-BD6B-A51FC15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EB984D94-4A7A-4D9C-AF9C-878C7F38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DD238D3-2069-4AB4-A94D-1CD415FF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0638A2F-FFF3-412E-A891-219CB7A03820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B9D70D-9468-4BAE-BA39-EE9CF1074205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3FAA50A-3AC8-446D-9103-6604AEEE8FF2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C75C1B2-566B-470D-8B14-6FF0F8112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9B1FC7F-0562-4DF9-A4DB-2C4D2F2B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357" r="21160" b="11512"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xmlns="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xmlns="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045167-84B3-45A8-91F3-CAFC1943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1350" r="24753" b="16532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35089" y="33638"/>
            <a:ext cx="1219200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60400" y="1144272"/>
            <a:ext cx="10801350" cy="2719387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775" y="1296988"/>
            <a:ext cx="1439863" cy="234632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6988"/>
            <a:ext cx="1439863" cy="234632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225" y="1296988"/>
            <a:ext cx="1439863" cy="234632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550" y="1296988"/>
            <a:ext cx="1439863" cy="234632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FC63B"/>
              </a:solidFill>
            </a:endParaRPr>
          </a:p>
        </p:txBody>
      </p:sp>
      <p:sp>
        <p:nvSpPr>
          <p:cNvPr id="410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338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Roboto"/>
                <a:ea typeface="Roboto"/>
                <a:cs typeface="Roboto"/>
              </a:rPr>
              <a:t>Основные показатели работы</a:t>
            </a:r>
          </a:p>
        </p:txBody>
      </p:sp>
      <p:sp>
        <p:nvSpPr>
          <p:cNvPr id="4105" name="Заголовок 1"/>
          <p:cNvSpPr txBox="1">
            <a:spLocks/>
          </p:cNvSpPr>
          <p:nvPr/>
        </p:nvSpPr>
        <p:spPr bwMode="auto">
          <a:xfrm>
            <a:off x="2495550" y="1309688"/>
            <a:ext cx="143986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ДГП №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Гл. здание</a:t>
            </a:r>
          </a:p>
        </p:txBody>
      </p:sp>
      <p:sp>
        <p:nvSpPr>
          <p:cNvPr id="4106" name="Заголовок 1"/>
          <p:cNvSpPr txBox="1">
            <a:spLocks/>
          </p:cNvSpPr>
          <p:nvPr/>
        </p:nvSpPr>
        <p:spPr bwMode="auto">
          <a:xfrm>
            <a:off x="4295775" y="130492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ДГП № 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Филиал 1</a:t>
            </a:r>
          </a:p>
        </p:txBody>
      </p:sp>
      <p:sp>
        <p:nvSpPr>
          <p:cNvPr id="4107" name="Заголовок 1"/>
          <p:cNvSpPr txBox="1">
            <a:spLocks/>
          </p:cNvSpPr>
          <p:nvPr/>
        </p:nvSpPr>
        <p:spPr bwMode="auto">
          <a:xfrm>
            <a:off x="6096000" y="1304925"/>
            <a:ext cx="1439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ДГП №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Roboto"/>
                <a:ea typeface="Roboto"/>
                <a:cs typeface="Roboto"/>
              </a:rPr>
              <a:t>Филиал 2</a:t>
            </a:r>
          </a:p>
        </p:txBody>
      </p:sp>
      <p:sp>
        <p:nvSpPr>
          <p:cNvPr id="4108" name="Заголовок 1"/>
          <p:cNvSpPr txBox="1">
            <a:spLocks/>
          </p:cNvSpPr>
          <p:nvPr/>
        </p:nvSpPr>
        <p:spPr bwMode="auto">
          <a:xfrm>
            <a:off x="7896225" y="1357087"/>
            <a:ext cx="1439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ДГП № 99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Филиал 3</a:t>
            </a:r>
          </a:p>
        </p:txBody>
      </p:sp>
      <p:sp>
        <p:nvSpPr>
          <p:cNvPr id="4109" name="Заголовок 1"/>
          <p:cNvSpPr txBox="1">
            <a:spLocks/>
          </p:cNvSpPr>
          <p:nvPr/>
        </p:nvSpPr>
        <p:spPr bwMode="auto">
          <a:xfrm>
            <a:off x="660400" y="2281238"/>
            <a:ext cx="1835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Заголовок 1"/>
          <p:cNvSpPr txBox="1">
            <a:spLocks/>
          </p:cNvSpPr>
          <p:nvPr/>
        </p:nvSpPr>
        <p:spPr bwMode="auto">
          <a:xfrm>
            <a:off x="2495550" y="183991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410 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посещений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4112" name="Заголовок 1"/>
          <p:cNvSpPr txBox="1">
            <a:spLocks/>
          </p:cNvSpPr>
          <p:nvPr/>
        </p:nvSpPr>
        <p:spPr bwMode="auto">
          <a:xfrm>
            <a:off x="6096000" y="1846263"/>
            <a:ext cx="143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322 </a:t>
            </a:r>
            <a:r>
              <a:rPr lang="ru-RU" altLang="ru-RU" sz="1200" dirty="0">
                <a:latin typeface="Roboto"/>
                <a:ea typeface="Roboto"/>
                <a:cs typeface="Roboto"/>
              </a:rPr>
              <a:t>посещений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4113" name="Заголовок 1"/>
          <p:cNvSpPr txBox="1">
            <a:spLocks/>
          </p:cNvSpPr>
          <p:nvPr/>
        </p:nvSpPr>
        <p:spPr bwMode="auto">
          <a:xfrm>
            <a:off x="4295775" y="1839913"/>
            <a:ext cx="14398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328</a:t>
            </a:r>
            <a:r>
              <a:rPr lang="ru-RU" altLang="ru-RU" sz="1200" dirty="0" smtClean="0">
                <a:latin typeface="Roboto"/>
                <a:ea typeface="Roboto"/>
                <a:cs typeface="Roboto"/>
              </a:rPr>
              <a:t> </a:t>
            </a:r>
            <a:r>
              <a:rPr lang="ru-RU" altLang="ru-RU" sz="1200" dirty="0">
                <a:latin typeface="Roboto"/>
                <a:ea typeface="Roboto"/>
                <a:cs typeface="Roboto"/>
              </a:rPr>
              <a:t>посещений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4114" name="Заголовок 1"/>
          <p:cNvSpPr txBox="1">
            <a:spLocks/>
          </p:cNvSpPr>
          <p:nvPr/>
        </p:nvSpPr>
        <p:spPr bwMode="auto">
          <a:xfrm>
            <a:off x="7896225" y="1846263"/>
            <a:ext cx="1439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323 </a:t>
            </a:r>
            <a:r>
              <a:rPr lang="ru-RU" altLang="ru-RU" sz="1200" dirty="0">
                <a:latin typeface="Roboto"/>
                <a:ea typeface="Roboto"/>
                <a:cs typeface="Roboto"/>
              </a:rPr>
              <a:t>посещения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4115" name="Заголовок 1"/>
          <p:cNvSpPr txBox="1">
            <a:spLocks/>
          </p:cNvSpPr>
          <p:nvPr/>
        </p:nvSpPr>
        <p:spPr bwMode="auto">
          <a:xfrm>
            <a:off x="2495550" y="283051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12481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4116" name="Заголовок 1"/>
          <p:cNvSpPr txBox="1">
            <a:spLocks/>
          </p:cNvSpPr>
          <p:nvPr/>
        </p:nvSpPr>
        <p:spPr bwMode="auto">
          <a:xfrm>
            <a:off x="695325" y="3214688"/>
            <a:ext cx="1800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Roboto"/>
                <a:ea typeface="Roboto"/>
                <a:cs typeface="Roboto"/>
              </a:rPr>
              <a:t>Прикрепленное население</a:t>
            </a:r>
          </a:p>
        </p:txBody>
      </p:sp>
      <p:sp>
        <p:nvSpPr>
          <p:cNvPr id="4117" name="Заголовок 1"/>
          <p:cNvSpPr txBox="1">
            <a:spLocks/>
          </p:cNvSpPr>
          <p:nvPr/>
        </p:nvSpPr>
        <p:spPr bwMode="auto">
          <a:xfrm>
            <a:off x="4295775" y="283051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14415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4118" name="Заголовок 1"/>
          <p:cNvSpPr txBox="1">
            <a:spLocks/>
          </p:cNvSpPr>
          <p:nvPr/>
        </p:nvSpPr>
        <p:spPr bwMode="auto">
          <a:xfrm>
            <a:off x="6096000" y="2830513"/>
            <a:ext cx="1439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 smtClean="0">
                <a:latin typeface="Roboto"/>
                <a:ea typeface="Roboto"/>
                <a:cs typeface="Roboto"/>
              </a:rPr>
              <a:t>1</a:t>
            </a:r>
            <a:r>
              <a:rPr lang="ru-RU" altLang="ru-RU" dirty="0" smtClean="0">
                <a:latin typeface="Roboto"/>
                <a:ea typeface="Roboto"/>
                <a:cs typeface="Roboto"/>
              </a:rPr>
              <a:t>1957</a:t>
            </a:r>
            <a:r>
              <a:rPr lang="ru-RU" altLang="ru-RU" dirty="0">
                <a:latin typeface="Roboto"/>
                <a:ea typeface="Roboto"/>
                <a:cs typeface="Roboto"/>
              </a:rPr>
              <a:t/>
            </a:r>
            <a:br>
              <a:rPr lang="ru-RU" altLang="ru-RU" dirty="0">
                <a:latin typeface="Roboto"/>
                <a:ea typeface="Roboto"/>
                <a:cs typeface="Roboto"/>
              </a:rPr>
            </a:br>
            <a:r>
              <a:rPr lang="ru-RU" altLang="ru-RU" sz="1200" dirty="0" smtClean="0">
                <a:latin typeface="Roboto"/>
                <a:ea typeface="Roboto"/>
                <a:cs typeface="Roboto"/>
              </a:rPr>
              <a:t>человек</a:t>
            </a:r>
            <a:endParaRPr lang="ru-RU" altLang="ru-RU" sz="1200" dirty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Roboto"/>
              <a:ea typeface="Roboto"/>
              <a:cs typeface="Roboto"/>
            </a:endParaRPr>
          </a:p>
        </p:txBody>
      </p:sp>
      <p:sp>
        <p:nvSpPr>
          <p:cNvPr id="4119" name="Заголовок 1"/>
          <p:cNvSpPr txBox="1">
            <a:spLocks/>
          </p:cNvSpPr>
          <p:nvPr/>
        </p:nvSpPr>
        <p:spPr bwMode="auto">
          <a:xfrm>
            <a:off x="7896225" y="2722563"/>
            <a:ext cx="1439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8183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</a:t>
            </a:r>
          </a:p>
        </p:txBody>
      </p:sp>
      <p:sp>
        <p:nvSpPr>
          <p:cNvPr id="4120" name="Заголовок 1"/>
          <p:cNvSpPr txBox="1">
            <a:spLocks/>
          </p:cNvSpPr>
          <p:nvPr/>
        </p:nvSpPr>
        <p:spPr bwMode="auto">
          <a:xfrm>
            <a:off x="-1608138" y="247650"/>
            <a:ext cx="1053782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Roboto"/>
                <a:ea typeface="Roboto"/>
                <a:cs typeface="Roboto"/>
              </a:rPr>
              <a:t>Численность прикрепленного населения</a:t>
            </a:r>
          </a:p>
        </p:txBody>
      </p:sp>
      <p:sp>
        <p:nvSpPr>
          <p:cNvPr id="4121" name="Заголовок 1"/>
          <p:cNvSpPr txBox="1">
            <a:spLocks/>
          </p:cNvSpPr>
          <p:nvPr/>
        </p:nvSpPr>
        <p:spPr bwMode="auto">
          <a:xfrm>
            <a:off x="2913939" y="3919869"/>
            <a:ext cx="18002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500" dirty="0" smtClean="0">
                <a:latin typeface="Roboto"/>
                <a:ea typeface="Roboto"/>
                <a:cs typeface="Roboto"/>
              </a:rPr>
              <a:t>54698</a:t>
            </a:r>
            <a:endParaRPr lang="ru-RU" altLang="ru-RU" sz="3500" dirty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Roboto"/>
                <a:ea typeface="Roboto"/>
                <a:cs typeface="Roboto"/>
              </a:rPr>
              <a:t>человек</a:t>
            </a:r>
            <a:endParaRPr lang="ru-RU" altLang="ru-RU" sz="1200" dirty="0">
              <a:latin typeface="Roboto"/>
              <a:ea typeface="Roboto"/>
              <a:cs typeface="Roboto"/>
            </a:endParaRPr>
          </a:p>
        </p:txBody>
      </p:sp>
      <p:pic>
        <p:nvPicPr>
          <p:cNvPr id="4122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081588"/>
            <a:ext cx="16779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57338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692400"/>
            <a:ext cx="806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37"/>
          <p:cNvGraphicFramePr>
            <a:graphicFrameLocks/>
          </p:cNvGraphicFramePr>
          <p:nvPr>
            <p:extLst/>
          </p:nvPr>
        </p:nvGraphicFramePr>
        <p:xfrm>
          <a:off x="2913856" y="4857765"/>
          <a:ext cx="4203700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7593013" y="4521200"/>
            <a:ext cx="1462087" cy="172720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район</a:t>
            </a:r>
            <a:br>
              <a:rPr lang="ru-RU" sz="1500" b="1" dirty="0">
                <a:solidFill>
                  <a:schemeClr val="tx1"/>
                </a:solidFill>
              </a:rPr>
            </a:br>
            <a:r>
              <a:rPr lang="ru-RU" sz="1500" b="1" dirty="0" err="1" smtClean="0">
                <a:solidFill>
                  <a:schemeClr val="tx1"/>
                </a:solidFill>
              </a:rPr>
              <a:t>Марфино</a:t>
            </a:r>
            <a:endParaRPr lang="ru-RU" sz="15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7662 </a:t>
            </a:r>
            <a:r>
              <a:rPr lang="ru-RU" sz="1600" b="1" dirty="0">
                <a:solidFill>
                  <a:schemeClr val="tx1"/>
                </a:solidFill>
              </a:rPr>
              <a:t>ребенка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(-3,9%) </a:t>
            </a:r>
            <a:r>
              <a:rPr lang="ru-RU" sz="1600" b="1" dirty="0">
                <a:solidFill>
                  <a:schemeClr val="tx1"/>
                </a:solidFill>
              </a:rPr>
              <a:t>за год</a:t>
            </a:r>
          </a:p>
        </p:txBody>
      </p:sp>
      <p:sp>
        <p:nvSpPr>
          <p:cNvPr id="3" name="Стрелка вниз 2"/>
          <p:cNvSpPr/>
          <p:nvPr/>
        </p:nvSpPr>
        <p:spPr>
          <a:xfrm rot="18659415">
            <a:off x="7664450" y="3967163"/>
            <a:ext cx="214313" cy="515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545221" y="1286660"/>
            <a:ext cx="1439863" cy="234632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9545222" y="1307857"/>
            <a:ext cx="1439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ДГП № 99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Roboto"/>
                <a:ea typeface="Roboto"/>
                <a:cs typeface="Roboto"/>
              </a:rPr>
              <a:t>Филиал </a:t>
            </a:r>
            <a:r>
              <a:rPr lang="ru-RU" altLang="ru-RU" sz="1400" dirty="0" smtClean="0">
                <a:latin typeface="Roboto"/>
                <a:ea typeface="Roboto"/>
                <a:cs typeface="Roboto"/>
              </a:rPr>
              <a:t>4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9489658" y="1827213"/>
            <a:ext cx="1439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397 </a:t>
            </a:r>
            <a:r>
              <a:rPr lang="ru-RU" altLang="ru-RU" sz="1200" dirty="0">
                <a:latin typeface="Roboto"/>
                <a:ea typeface="Roboto"/>
                <a:cs typeface="Roboto"/>
              </a:rPr>
              <a:t>посещения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в смену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9545220" y="2842640"/>
            <a:ext cx="1439863" cy="7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Roboto"/>
                <a:ea typeface="Roboto"/>
                <a:cs typeface="Roboto"/>
              </a:rPr>
              <a:t>7662</a:t>
            </a:r>
            <a:endParaRPr lang="ru-RU" altLang="ru-RU" dirty="0"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Roboto"/>
                <a:ea typeface="Roboto"/>
                <a:cs typeface="Roboto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2934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935"/>
          <a:stretch>
            <a:fillRect/>
          </a:stretch>
        </p:blipFill>
        <p:spPr bwMode="auto">
          <a:xfrm>
            <a:off x="0" y="-90488"/>
            <a:ext cx="12192000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0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3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3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ГБУЗ «ДГП № 99 ДЗМ»</a:t>
            </a: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</a:t>
            </a:r>
            <a:r>
              <a:rPr lang="ru-RU" sz="30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уровне </a:t>
            </a:r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20"/>
          <p:cNvGraphicFramePr>
            <a:graphicFrameLocks/>
          </p:cNvGraphicFramePr>
          <p:nvPr/>
        </p:nvGraphicFramePr>
        <p:xfrm>
          <a:off x="1281113" y="2205038"/>
          <a:ext cx="8435975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2663" y="4292600"/>
            <a:ext cx="664210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Заголовок 1"/>
          <p:cNvSpPr txBox="1">
            <a:spLocks/>
          </p:cNvSpPr>
          <p:nvPr/>
        </p:nvSpPr>
        <p:spPr bwMode="auto">
          <a:xfrm>
            <a:off x="7605713" y="4049713"/>
            <a:ext cx="1585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98,</a:t>
            </a:r>
            <a:r>
              <a:rPr lang="ru-RU" altLang="ru-RU" sz="3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6</a:t>
            </a:r>
            <a:r>
              <a:rPr lang="en-US" altLang="ru-RU" sz="3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нормативный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показатель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488" y="4292600"/>
            <a:ext cx="100806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24"/>
          <p:cNvSpPr txBox="1">
            <a:spLocks noChangeArrowheads="1"/>
          </p:cNvSpPr>
          <p:nvPr/>
        </p:nvSpPr>
        <p:spPr bwMode="auto">
          <a:xfrm>
            <a:off x="936625" y="3092450"/>
            <a:ext cx="920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9BED8"/>
                </a:solidFill>
                <a:latin typeface="Roboto"/>
                <a:ea typeface="Roboto"/>
                <a:cs typeface="Roboto"/>
              </a:rPr>
              <a:t>Педиатры</a:t>
            </a:r>
          </a:p>
        </p:txBody>
      </p:sp>
      <p:sp>
        <p:nvSpPr>
          <p:cNvPr id="5130" name="TextBox 25"/>
          <p:cNvSpPr txBox="1">
            <a:spLocks noChangeArrowheads="1"/>
          </p:cNvSpPr>
          <p:nvPr/>
        </p:nvSpPr>
        <p:spPr bwMode="auto">
          <a:xfrm>
            <a:off x="715963" y="3863975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Специалисты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II </a:t>
            </a:r>
            <a:r>
              <a:rPr lang="ru-RU" altLang="ru-RU" sz="120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уровня</a:t>
            </a:r>
          </a:p>
        </p:txBody>
      </p:sp>
      <p:sp>
        <p:nvSpPr>
          <p:cNvPr id="5131" name="TextBox 26"/>
          <p:cNvSpPr txBox="1">
            <a:spLocks noChangeArrowheads="1"/>
          </p:cNvSpPr>
          <p:nvPr/>
        </p:nvSpPr>
        <p:spPr bwMode="auto">
          <a:xfrm>
            <a:off x="711200" y="3386138"/>
            <a:ext cx="116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Специалисты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I </a:t>
            </a:r>
            <a:r>
              <a:rPr lang="ru-RU" altLang="ru-RU" sz="120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уровня</a:t>
            </a:r>
          </a:p>
        </p:txBody>
      </p:sp>
      <p:sp>
        <p:nvSpPr>
          <p:cNvPr id="5132" name="Заголовок 1"/>
          <p:cNvSpPr txBox="1">
            <a:spLocks/>
          </p:cNvSpPr>
          <p:nvPr/>
        </p:nvSpPr>
        <p:spPr bwMode="auto">
          <a:xfrm>
            <a:off x="9959975" y="5024438"/>
            <a:ext cx="180022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9</a:t>
            </a:r>
            <a:r>
              <a:rPr lang="en-US" altLang="ru-RU" sz="3000" dirty="0" smtClean="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8,</a:t>
            </a:r>
            <a:r>
              <a:rPr lang="ru-RU" altLang="ru-RU" sz="3000" dirty="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9</a:t>
            </a:r>
            <a:r>
              <a:rPr lang="en-US" altLang="ru-RU" sz="3000" dirty="0" smtClean="0">
                <a:solidFill>
                  <a:srgbClr val="70AD47"/>
                </a:solidFill>
                <a:latin typeface="Roboto"/>
                <a:ea typeface="Roboto"/>
                <a:cs typeface="Roboto"/>
              </a:rPr>
              <a:t>%</a:t>
            </a:r>
            <a:endParaRPr lang="ru-RU" altLang="ru-RU" sz="3000" dirty="0">
              <a:solidFill>
                <a:srgbClr val="70AD47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средняя доступность специалистов </a:t>
            </a:r>
            <a:endParaRPr lang="en-US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</a:t>
            </a: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уровня в</a:t>
            </a: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20</a:t>
            </a:r>
            <a:r>
              <a:rPr lang="ru-RU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году</a:t>
            </a:r>
            <a:endParaRPr lang="en-US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133" name="Заголовок 1"/>
          <p:cNvSpPr txBox="1">
            <a:spLocks/>
          </p:cNvSpPr>
          <p:nvPr/>
        </p:nvSpPr>
        <p:spPr bwMode="auto">
          <a:xfrm>
            <a:off x="9959975" y="3643313"/>
            <a:ext cx="19446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000" dirty="0" smtClean="0">
                <a:solidFill>
                  <a:srgbClr val="49BED8"/>
                </a:solidFill>
                <a:latin typeface="Roboto"/>
                <a:ea typeface="Roboto"/>
                <a:cs typeface="Roboto"/>
              </a:rPr>
              <a:t>98,</a:t>
            </a:r>
            <a:r>
              <a:rPr lang="ru-RU" altLang="ru-RU" sz="3000" dirty="0" smtClean="0">
                <a:solidFill>
                  <a:srgbClr val="49BED8"/>
                </a:solidFill>
                <a:latin typeface="Roboto"/>
                <a:ea typeface="Roboto"/>
                <a:cs typeface="Roboto"/>
              </a:rPr>
              <a:t>9</a:t>
            </a:r>
            <a:r>
              <a:rPr lang="en-US" altLang="ru-RU" sz="3000" dirty="0" smtClean="0">
                <a:solidFill>
                  <a:srgbClr val="49BED8"/>
                </a:solidFill>
                <a:latin typeface="Roboto"/>
                <a:ea typeface="Roboto"/>
                <a:cs typeface="Roboto"/>
              </a:rPr>
              <a:t>%</a:t>
            </a:r>
            <a:endParaRPr lang="ru-RU" altLang="ru-RU" sz="3000" dirty="0">
              <a:solidFill>
                <a:srgbClr val="49BED8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средняя доступность педиатры</a:t>
            </a: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</a:t>
            </a: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20</a:t>
            </a:r>
            <a:r>
              <a:rPr lang="ru-RU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23 </a:t>
            </a: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году</a:t>
            </a:r>
            <a:endParaRPr lang="en-US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134" name="Заголовок 1"/>
          <p:cNvSpPr txBox="1">
            <a:spLocks/>
          </p:cNvSpPr>
          <p:nvPr/>
        </p:nvSpPr>
        <p:spPr bwMode="auto">
          <a:xfrm>
            <a:off x="9959975" y="2290763"/>
            <a:ext cx="19732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000" dirty="0" smtClean="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9</a:t>
            </a:r>
            <a:r>
              <a:rPr lang="ru-RU" altLang="ru-RU" sz="3000" dirty="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9</a:t>
            </a:r>
            <a:r>
              <a:rPr lang="en-US" altLang="ru-RU" sz="3000" dirty="0" smtClean="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,</a:t>
            </a:r>
            <a:r>
              <a:rPr lang="ru-RU" altLang="ru-RU" sz="3000" dirty="0" smtClean="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1</a:t>
            </a:r>
            <a:r>
              <a:rPr lang="en-US" altLang="ru-RU" sz="3000" dirty="0" smtClean="0">
                <a:solidFill>
                  <a:srgbClr val="ED7D31"/>
                </a:solidFill>
                <a:latin typeface="Roboto"/>
                <a:ea typeface="Roboto"/>
                <a:cs typeface="Roboto"/>
              </a:rPr>
              <a:t>%</a:t>
            </a:r>
            <a:endParaRPr lang="ru-RU" altLang="ru-RU" sz="3000" dirty="0">
              <a:solidFill>
                <a:srgbClr val="ED7D31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средняя доступность специалистов </a:t>
            </a:r>
            <a:endParaRPr lang="en-US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II</a:t>
            </a: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уровня</a:t>
            </a: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в</a:t>
            </a:r>
            <a:r>
              <a:rPr lang="en-US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20</a:t>
            </a:r>
            <a:r>
              <a:rPr lang="ru-RU" altLang="ru-RU" sz="1200" dirty="0" smtClean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23 </a:t>
            </a:r>
            <a:r>
              <a:rPr lang="ru-RU" altLang="ru-RU" sz="12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году</a:t>
            </a:r>
            <a:endParaRPr lang="en-US" altLang="ru-RU" sz="12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418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1701</TotalTime>
  <Words>1795</Words>
  <Application>Microsoft Office PowerPoint</Application>
  <PresentationFormat>Широкоэкранный</PresentationFormat>
  <Paragraphs>462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Сервисная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работы</vt:lpstr>
      <vt:lpstr>Презентация PowerPoint</vt:lpstr>
      <vt:lpstr>Посещения поликлиники в 2023 году в районе Марфино</vt:lpstr>
      <vt:lpstr>Дети-сироты, опекаемые</vt:lpstr>
      <vt:lpstr>Профилактические осмотры</vt:lpstr>
      <vt:lpstr>Прививочная работа: гепатит, корь, краснуха, дифтерия</vt:lpstr>
      <vt:lpstr>Показатели заболеваемости 0 - 14 лет</vt:lpstr>
      <vt:lpstr>Показатели заболеваемости 15-17 лет</vt:lpstr>
      <vt:lpstr>Повышение комфорта пребывания в поликлинике</vt:lpstr>
      <vt:lpstr>Работа по рассмотрению обращений граждан</vt:lpstr>
      <vt:lpstr>Оборудование  филиала № 4</vt:lpstr>
      <vt:lpstr>Оборудование  филиала № 4</vt:lpstr>
      <vt:lpstr>Оборудование  филиала № 4</vt:lpstr>
      <vt:lpstr>Оборудование  филиала № 4</vt:lpstr>
      <vt:lpstr>Оборудование  филиала № 4</vt:lpstr>
      <vt:lpstr>Медицинские организации оказывают помощь по различным профилям</vt:lpstr>
      <vt:lpstr>Кадры 2023 года</vt:lpstr>
      <vt:lpstr>Мероприятия в поликлиниках, реализованные в 2023 году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EVM-007</cp:lastModifiedBy>
  <cp:revision>268</cp:revision>
  <cp:lastPrinted>2024-02-29T10:59:50Z</cp:lastPrinted>
  <dcterms:created xsi:type="dcterms:W3CDTF">2019-02-11T07:19:05Z</dcterms:created>
  <dcterms:modified xsi:type="dcterms:W3CDTF">2024-02-29T10:59:56Z</dcterms:modified>
</cp:coreProperties>
</file>